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6323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632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A28F64-43E4-410F-AFCC-23D857856E4C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6327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34968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are not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demonstrate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are an expert, </a:t>
            </a:r>
            <a:r>
              <a:rPr lang="fr-FR" baseline="0" dirty="0" err="1"/>
              <a:t>you</a:t>
            </a:r>
            <a:r>
              <a:rPr lang="fr-FR" baseline="0" dirty="0"/>
              <a:t> are </a:t>
            </a:r>
            <a:r>
              <a:rPr lang="fr-FR" baseline="0" dirty="0" err="1"/>
              <a:t>here</a:t>
            </a:r>
            <a:r>
              <a:rPr lang="fr-FR" baseline="0" dirty="0"/>
              <a:t> to help a </a:t>
            </a:r>
            <a:r>
              <a:rPr lang="fr-FR" baseline="0" dirty="0" err="1"/>
              <a:t>grouop</a:t>
            </a:r>
            <a:r>
              <a:rPr lang="fr-FR" baseline="0" dirty="0"/>
              <a:t> of </a:t>
            </a:r>
            <a:r>
              <a:rPr lang="fr-FR" baseline="0" dirty="0" err="1"/>
              <a:t>individuals</a:t>
            </a:r>
            <a:r>
              <a:rPr lang="fr-FR" baseline="0" dirty="0"/>
              <a:t> to </a:t>
            </a:r>
            <a:r>
              <a:rPr lang="fr-FR" baseline="0" dirty="0" err="1"/>
              <a:t>acquire</a:t>
            </a:r>
            <a:r>
              <a:rPr lang="fr-FR" baseline="0" dirty="0"/>
              <a:t> new content.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0AAF-F277-4C35-9DAB-31DD746276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Ask</a:t>
            </a:r>
            <a:r>
              <a:rPr lang="fr-FR" dirty="0"/>
              <a:t> a question to </a:t>
            </a:r>
            <a:r>
              <a:rPr lang="fr-FR" dirty="0" err="1"/>
              <a:t>someone</a:t>
            </a:r>
            <a:r>
              <a:rPr lang="fr-FR" dirty="0"/>
              <a:t> </a:t>
            </a:r>
            <a:r>
              <a:rPr lang="fr-FR" dirty="0" err="1"/>
              <a:t>asking</a:t>
            </a:r>
            <a:r>
              <a:rPr lang="fr-FR" dirty="0"/>
              <a:t> to </a:t>
            </a:r>
            <a:r>
              <a:rPr lang="fr-FR" dirty="0" err="1"/>
              <a:t>give</a:t>
            </a:r>
            <a:r>
              <a:rPr lang="fr-FR" dirty="0"/>
              <a:t> 3 </a:t>
            </a:r>
            <a:r>
              <a:rPr lang="fr-FR" dirty="0" err="1"/>
              <a:t>caracteristics</a:t>
            </a:r>
            <a:r>
              <a:rPr lang="fr-FR" dirty="0"/>
              <a:t> of </a:t>
            </a:r>
            <a:r>
              <a:rPr lang="fr-FR" dirty="0" err="1"/>
              <a:t>adult’s</a:t>
            </a:r>
            <a:r>
              <a:rPr lang="fr-FR" dirty="0"/>
              <a:t> training, </a:t>
            </a:r>
            <a:r>
              <a:rPr lang="fr-FR" dirty="0" err="1"/>
              <a:t>after</a:t>
            </a:r>
            <a:r>
              <a:rPr lang="fr-FR" dirty="0"/>
              <a:t> item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0AAF-F277-4C35-9DAB-31DD746276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en-US" dirty="0"/>
              <a:t>Train the trainers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Training animations techniques fundamentals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How to be clear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Involve the student in the explanation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Speak as fast as the student is able to listen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Structure you speech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Say what you’re going to say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Say it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Say what you’ve said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Check what students actually understood : question, reformulation.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Be careful when using complex terminology or technical “jargon”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Illustrate your talk with real examples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Preferably use short sentences</a:t>
            </a:r>
          </a:p>
        </p:txBody>
      </p:sp>
    </p:spTree>
    <p:extLst>
      <p:ext uri="{BB962C8B-B14F-4D97-AF65-F5344CB8AC3E}">
        <p14:creationId xmlns:p14="http://schemas.microsoft.com/office/powerpoint/2010/main" val="6586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How to improve listening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Slow down your talking speed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Never forget your “student” has to work 3 times more than you : he has to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listen,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understand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and memorize.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Avoid your interlocutor to ask himself too many questions, otherwise his listening will be bad 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Give rules : duration, written document, when questions will be possible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Explain the « why » before the « how »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Make distinction between what is really important and what is less important.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 algn="ctr">
              <a:buNone/>
              <a:defRPr/>
            </a:pPr>
            <a:r>
              <a:rPr lang="en-US" b="1" dirty="0"/>
              <a:t>Put « marks » at the beginning of your message</a:t>
            </a:r>
          </a:p>
          <a:p>
            <a:pPr marL="457200" lvl="1" indent="0" algn="ctr">
              <a:buNone/>
              <a:defRPr/>
            </a:pPr>
            <a:endParaRPr lang="en-US" b="1" dirty="0"/>
          </a:p>
        </p:txBody>
      </p:sp>
      <p:sp>
        <p:nvSpPr>
          <p:cNvPr id="46084" name="ZoneTexte 3"/>
          <p:cNvSpPr txBox="1">
            <a:spLocks noChangeArrowheads="1"/>
          </p:cNvSpPr>
          <p:nvPr/>
        </p:nvSpPr>
        <p:spPr bwMode="auto">
          <a:xfrm>
            <a:off x="3287714" y="6170613"/>
            <a:ext cx="1404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chemeClr val="tx1"/>
                </a:solidFill>
              </a:rPr>
              <a:t>Source : Longitudes</a:t>
            </a:r>
          </a:p>
        </p:txBody>
      </p:sp>
    </p:spTree>
    <p:extLst>
      <p:ext uri="{BB962C8B-B14F-4D97-AF65-F5344CB8AC3E}">
        <p14:creationId xmlns:p14="http://schemas.microsoft.com/office/powerpoint/2010/main" val="13406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600" dirty="0"/>
              <a:t>The components of oral expression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To be efficient be authentic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look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body movements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Space occupation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voice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attitude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We’ll talk about it during workshops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The look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/>
              <a:t>Recommended</a:t>
            </a:r>
          </a:p>
          <a:p>
            <a:pPr lvl="1"/>
            <a:r>
              <a:rPr lang="en-US" altLang="fr-FR" dirty="0"/>
              <a:t>True look going from one person to another. </a:t>
            </a:r>
          </a:p>
          <a:p>
            <a:pPr lvl="1"/>
            <a:endParaRPr lang="en-US" altLang="fr-FR" dirty="0"/>
          </a:p>
          <a:p>
            <a:r>
              <a:rPr lang="en-US" altLang="fr-FR" dirty="0"/>
              <a:t>To avoid </a:t>
            </a:r>
          </a:p>
          <a:p>
            <a:pPr lvl="1"/>
            <a:r>
              <a:rPr lang="en-US" altLang="fr-FR" dirty="0"/>
              <a:t>Not looking, escape</a:t>
            </a:r>
          </a:p>
          <a:p>
            <a:pPr lvl="1"/>
            <a:r>
              <a:rPr lang="en-US" altLang="fr-FR" dirty="0"/>
              <a:t>Look at your papers, the window, the ceiling</a:t>
            </a:r>
          </a:p>
          <a:p>
            <a:pPr lvl="1"/>
            <a:r>
              <a:rPr lang="en-US" altLang="fr-FR" dirty="0"/>
              <a:t>Briefly look the people without actually watching anyone.</a:t>
            </a:r>
          </a:p>
          <a:p>
            <a:pPr lvl="1"/>
            <a:r>
              <a:rPr lang="en-US" altLang="fr-FR" dirty="0"/>
              <a:t>Focus on 1 or 2 person only</a:t>
            </a:r>
          </a:p>
        </p:txBody>
      </p:sp>
    </p:spTree>
    <p:extLst>
      <p:ext uri="{BB962C8B-B14F-4D97-AF65-F5344CB8AC3E}">
        <p14:creationId xmlns:p14="http://schemas.microsoft.com/office/powerpoint/2010/main" val="26145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The voice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4 criteria to consider : level, pronunciation, flow, and intonation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Recommended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Adapted volume/level, speak when you expire, proper pronunciation, regulated flow (student can take notes); modulate intonation.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Don’t forget to make pause / silence : end of sentences, between part of the presentation, to focus on one important point.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To avoid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Low volume, insufficient pronunciation, speaking to fast, monotonous intonation.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/>
              <a:t>The attitude</a:t>
            </a:r>
          </a:p>
        </p:txBody>
      </p:sp>
      <p:sp>
        <p:nvSpPr>
          <p:cNvPr id="50179" name="Espace réservé du contenu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43400" cy="4351338"/>
          </a:xfrm>
        </p:spPr>
        <p:txBody>
          <a:bodyPr/>
          <a:lstStyle/>
          <a:p>
            <a:r>
              <a:rPr lang="en-US" altLang="fr-FR" dirty="0"/>
              <a:t>Recommended</a:t>
            </a:r>
          </a:p>
          <a:p>
            <a:pPr lvl="1"/>
            <a:r>
              <a:rPr lang="en-US" altLang="fr-FR" dirty="0"/>
              <a:t>Physical ease</a:t>
            </a:r>
          </a:p>
          <a:p>
            <a:pPr lvl="1"/>
            <a:r>
              <a:rPr lang="en-US" altLang="fr-FR" dirty="0"/>
              <a:t>Moving body</a:t>
            </a:r>
          </a:p>
          <a:p>
            <a:pPr lvl="1"/>
            <a:r>
              <a:rPr lang="en-US" altLang="fr-FR" dirty="0"/>
              <a:t>Simple movements</a:t>
            </a:r>
          </a:p>
          <a:p>
            <a:pPr lvl="1"/>
            <a:r>
              <a:rPr lang="en-US" altLang="fr-FR" dirty="0"/>
              <a:t>Arms and hands opened</a:t>
            </a:r>
          </a:p>
          <a:p>
            <a:pPr lvl="1"/>
            <a:r>
              <a:rPr lang="en-US" altLang="fr-FR" dirty="0"/>
              <a:t>Body facing the public</a:t>
            </a:r>
          </a:p>
          <a:p>
            <a:pPr lvl="1"/>
            <a:r>
              <a:rPr lang="en-US" altLang="fr-FR" dirty="0"/>
              <a:t>Relaxed face, smiling, </a:t>
            </a:r>
          </a:p>
        </p:txBody>
      </p:sp>
      <p:sp>
        <p:nvSpPr>
          <p:cNvPr id="50180" name="Espace réservé du contenu 2"/>
          <p:cNvSpPr>
            <a:spLocks noGrp="1"/>
          </p:cNvSpPr>
          <p:nvPr>
            <p:ph sz="half" idx="2"/>
          </p:nvPr>
        </p:nvSpPr>
        <p:spPr>
          <a:xfrm>
            <a:off x="5483941" y="1802785"/>
            <a:ext cx="6452419" cy="4351338"/>
          </a:xfrm>
        </p:spPr>
        <p:txBody>
          <a:bodyPr>
            <a:normAutofit/>
          </a:bodyPr>
          <a:lstStyle/>
          <a:p>
            <a:r>
              <a:rPr lang="en-US" altLang="fr-FR" dirty="0"/>
              <a:t>To avoid</a:t>
            </a:r>
          </a:p>
          <a:p>
            <a:pPr lvl="1"/>
            <a:r>
              <a:rPr lang="en-US" altLang="fr-FR" dirty="0"/>
              <a:t>Body expressing </a:t>
            </a:r>
            <a:r>
              <a:rPr lang="en-US" altLang="fr-FR" dirty="0" err="1"/>
              <a:t>nervosity</a:t>
            </a:r>
            <a:r>
              <a:rPr lang="en-US" altLang="fr-FR" dirty="0"/>
              <a:t>, anxiety, faintness</a:t>
            </a:r>
          </a:p>
          <a:p>
            <a:pPr lvl="1"/>
            <a:r>
              <a:rPr lang="en-US" altLang="fr-FR" dirty="0"/>
              <a:t>Closed and static attitude</a:t>
            </a:r>
          </a:p>
          <a:p>
            <a:pPr lvl="1"/>
            <a:r>
              <a:rPr lang="en-US" altLang="fr-FR" dirty="0"/>
              <a:t>Tension (grab one table, one chair…)</a:t>
            </a:r>
          </a:p>
          <a:p>
            <a:pPr lvl="1"/>
            <a:r>
              <a:rPr lang="en-US" altLang="fr-FR" dirty="0"/>
              <a:t>Nervous gestures : pen, keys, coins in the pocket.</a:t>
            </a:r>
          </a:p>
          <a:p>
            <a:pPr lvl="1"/>
            <a:r>
              <a:rPr lang="en-US" altLang="fr-FR" dirty="0"/>
              <a:t>Tense and severe face without expression</a:t>
            </a:r>
          </a:p>
        </p:txBody>
      </p:sp>
    </p:spTree>
    <p:extLst>
      <p:ext uri="{BB962C8B-B14F-4D97-AF65-F5344CB8AC3E}">
        <p14:creationId xmlns:p14="http://schemas.microsoft.com/office/powerpoint/2010/main" val="215683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Occupying space</a:t>
            </a:r>
          </a:p>
        </p:txBody>
      </p:sp>
      <p:sp>
        <p:nvSpPr>
          <p:cNvPr id="51203" name="Espace réservé du contenu 1"/>
          <p:cNvSpPr>
            <a:spLocks noGrp="1"/>
          </p:cNvSpPr>
          <p:nvPr>
            <p:ph sz="half" idx="1"/>
          </p:nvPr>
        </p:nvSpPr>
        <p:spPr>
          <a:xfrm>
            <a:off x="521110" y="1825625"/>
            <a:ext cx="5498690" cy="4351338"/>
          </a:xfrm>
        </p:spPr>
        <p:txBody>
          <a:bodyPr/>
          <a:lstStyle/>
          <a:p>
            <a:r>
              <a:rPr lang="en-US" altLang="fr-FR" dirty="0"/>
              <a:t>Recommended</a:t>
            </a:r>
          </a:p>
          <a:p>
            <a:pPr lvl="1"/>
            <a:r>
              <a:rPr lang="en-US" altLang="fr-FR" dirty="0"/>
              <a:t>Occupy space and make meaningful moves</a:t>
            </a:r>
          </a:p>
          <a:p>
            <a:pPr lvl="1"/>
            <a:r>
              <a:rPr lang="en-US" altLang="fr-FR" dirty="0"/>
              <a:t>Stay in different places long enough</a:t>
            </a:r>
          </a:p>
          <a:p>
            <a:pPr lvl="1"/>
            <a:r>
              <a:rPr lang="en-US" altLang="fr-FR" dirty="0"/>
              <a:t>Visual aids are presented without losing contact with the audience.</a:t>
            </a:r>
          </a:p>
        </p:txBody>
      </p:sp>
      <p:sp>
        <p:nvSpPr>
          <p:cNvPr id="51204" name="Espace réservé du contenu 2"/>
          <p:cNvSpPr>
            <a:spLocks noGrp="1"/>
          </p:cNvSpPr>
          <p:nvPr>
            <p:ph sz="half" idx="2"/>
          </p:nvPr>
        </p:nvSpPr>
        <p:spPr>
          <a:xfrm>
            <a:off x="5931310" y="1825625"/>
            <a:ext cx="6014884" cy="4351338"/>
          </a:xfrm>
        </p:spPr>
        <p:txBody>
          <a:bodyPr/>
          <a:lstStyle/>
          <a:p>
            <a:r>
              <a:rPr lang="en-US" altLang="fr-FR" dirty="0"/>
              <a:t>To avoid</a:t>
            </a:r>
          </a:p>
          <a:p>
            <a:pPr lvl="1"/>
            <a:r>
              <a:rPr lang="en-US" altLang="fr-FR" sz="2000" dirty="0"/>
              <a:t>Incessant wanderings, tiring</a:t>
            </a:r>
          </a:p>
          <a:p>
            <a:pPr lvl="1"/>
            <a:r>
              <a:rPr lang="en-US" altLang="fr-FR" sz="2000" dirty="0"/>
              <a:t>Unnecessary move</a:t>
            </a:r>
          </a:p>
          <a:p>
            <a:pPr lvl="1"/>
            <a:r>
              <a:rPr lang="en-US" altLang="fr-FR" sz="2000" dirty="0"/>
              <a:t>Non-centered position</a:t>
            </a:r>
          </a:p>
          <a:p>
            <a:pPr lvl="1"/>
            <a:r>
              <a:rPr lang="en-US" altLang="fr-FR" sz="2000" dirty="0"/>
              <a:t>Waddle from one foot to the other (front to back)</a:t>
            </a:r>
          </a:p>
          <a:p>
            <a:pPr lvl="1"/>
            <a:r>
              <a:rPr lang="en-US" altLang="fr-FR" sz="2000" dirty="0"/>
              <a:t>Turning back to the group</a:t>
            </a:r>
          </a:p>
          <a:p>
            <a:pPr lvl="1"/>
            <a:r>
              <a:rPr lang="en-US" altLang="fr-FR" sz="2000" dirty="0"/>
              <a:t>PowerPoint: watch the slides instead of public</a:t>
            </a:r>
          </a:p>
        </p:txBody>
      </p:sp>
    </p:spTree>
    <p:extLst>
      <p:ext uri="{BB962C8B-B14F-4D97-AF65-F5344CB8AC3E}">
        <p14:creationId xmlns:p14="http://schemas.microsoft.com/office/powerpoint/2010/main" val="344716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dirty="0"/>
              <a:t>Fundamentals to improve efficiency of your training sessions</a:t>
            </a:r>
          </a:p>
        </p:txBody>
      </p:sp>
      <p:sp>
        <p:nvSpPr>
          <p:cNvPr id="52227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/>
              <a:t>How to make sure your students will properly « save » a maximum of what you’ll tell them during the session ?</a:t>
            </a:r>
          </a:p>
        </p:txBody>
      </p:sp>
    </p:spTree>
    <p:extLst>
      <p:ext uri="{BB962C8B-B14F-4D97-AF65-F5344CB8AC3E}">
        <p14:creationId xmlns:p14="http://schemas.microsoft.com/office/powerpoint/2010/main" val="145543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sz="3600"/>
              <a:t>Basic concepts to improve efficicency of training animation.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561438" cy="435133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You better understand and store what you discover by yourself.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 question you ask to yourself is better than a question someone else is asking you.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You better remember what you said than what you hear.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You master what you actually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Feed-back from other help you save time.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You better assimilate concepts and data when those make sense to you.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You attention is higher when the challenge is important.</a:t>
            </a:r>
          </a:p>
        </p:txBody>
      </p:sp>
      <p:sp>
        <p:nvSpPr>
          <p:cNvPr id="53252" name="Espace réservé du contenu 3"/>
          <p:cNvSpPr>
            <a:spLocks noGrp="1"/>
          </p:cNvSpPr>
          <p:nvPr>
            <p:ph sz="half" idx="2"/>
          </p:nvPr>
        </p:nvSpPr>
        <p:spPr>
          <a:xfrm>
            <a:off x="9399638" y="1825625"/>
            <a:ext cx="1954161" cy="4351338"/>
          </a:xfrm>
        </p:spPr>
        <p:txBody>
          <a:bodyPr>
            <a:normAutofit lnSpcReduction="10000"/>
          </a:bodyPr>
          <a:lstStyle/>
          <a:p>
            <a:r>
              <a:rPr lang="en-US" altLang="fr-FR" sz="2000" dirty="0"/>
              <a:t>Discovery</a:t>
            </a:r>
          </a:p>
          <a:p>
            <a:endParaRPr lang="en-US" altLang="fr-FR" sz="2000" dirty="0"/>
          </a:p>
          <a:p>
            <a:r>
              <a:rPr lang="en-US" altLang="fr-FR" sz="2000"/>
              <a:t>Questioning</a:t>
            </a:r>
            <a:endParaRPr lang="en-US" altLang="fr-FR" sz="2000" dirty="0"/>
          </a:p>
          <a:p>
            <a:endParaRPr lang="en-US" altLang="fr-FR" sz="2000" dirty="0"/>
          </a:p>
          <a:p>
            <a:r>
              <a:rPr lang="en-US" altLang="fr-FR" sz="2000" dirty="0"/>
              <a:t>Appropriation</a:t>
            </a:r>
          </a:p>
          <a:p>
            <a:endParaRPr lang="en-US" altLang="fr-FR" sz="2000" dirty="0"/>
          </a:p>
          <a:p>
            <a:r>
              <a:rPr lang="en-US" altLang="fr-FR" sz="2000" dirty="0"/>
              <a:t>Practice</a:t>
            </a:r>
          </a:p>
          <a:p>
            <a:r>
              <a:rPr lang="en-US" altLang="fr-FR" sz="2000" dirty="0"/>
              <a:t>Feed-back</a:t>
            </a:r>
          </a:p>
          <a:p>
            <a:r>
              <a:rPr lang="en-US" altLang="fr-FR" sz="2000" dirty="0"/>
              <a:t>Sense</a:t>
            </a:r>
          </a:p>
          <a:p>
            <a:endParaRPr lang="en-US" altLang="fr-FR" sz="2000" dirty="0"/>
          </a:p>
          <a:p>
            <a:r>
              <a:rPr lang="en-US" altLang="fr-FR" sz="200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0065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 altLang="fr-FR"/>
              <a:t>Content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r-FR" dirty="0"/>
              <a:t>The main steps of a training session</a:t>
            </a:r>
          </a:p>
          <a:p>
            <a:pPr eaLnBrk="1" hangingPunct="1"/>
            <a:endParaRPr lang="en-US" altLang="fr-FR" dirty="0"/>
          </a:p>
          <a:p>
            <a:pPr eaLnBrk="1" hangingPunct="1"/>
            <a:r>
              <a:rPr lang="en-US" altLang="fr-FR" dirty="0"/>
              <a:t>Specificities of trainings for adults</a:t>
            </a:r>
          </a:p>
          <a:p>
            <a:pPr eaLnBrk="1" hangingPunct="1"/>
            <a:endParaRPr lang="en-US" altLang="fr-FR" dirty="0"/>
          </a:p>
          <a:p>
            <a:pPr eaLnBrk="1" hangingPunct="1"/>
            <a:r>
              <a:rPr lang="en-US" altLang="fr-FR" dirty="0"/>
              <a:t>Reviewing fundamentals of oral communication for training sessions.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1396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dirty="0"/>
              <a:t>The main steps of a training session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0" indent="0" algn="ctr">
              <a:buNone/>
              <a:defRPr/>
            </a:pPr>
            <a:endParaRPr lang="en-US" sz="4800" b="1"/>
          </a:p>
          <a:p>
            <a:pPr marL="0" indent="0" algn="ctr">
              <a:buNone/>
              <a:defRPr/>
            </a:pPr>
            <a:r>
              <a:rPr lang="en-US" sz="4800" b="1"/>
              <a:t>Which are them?</a:t>
            </a:r>
          </a:p>
          <a:p>
            <a:pPr marL="342839" indent="-342839" algn="ctr">
              <a:buNone/>
              <a:defRPr/>
            </a:pPr>
            <a:endParaRPr lang="en-US" sz="4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9208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/>
              <a:t>The main steps of a training session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altLang="fr-FR" dirty="0"/>
              <a:t>Definition of students’ needs and expectations</a:t>
            </a:r>
          </a:p>
          <a:p>
            <a:pPr marL="341313" indent="-341313"/>
            <a:r>
              <a:rPr lang="en-US" altLang="fr-FR" dirty="0"/>
              <a:t>Definition of the training objectives</a:t>
            </a:r>
          </a:p>
          <a:p>
            <a:pPr marL="341313" indent="-341313"/>
            <a:r>
              <a:rPr lang="en-US" altLang="fr-FR" dirty="0"/>
              <a:t>Build the program and sequences (training plan)</a:t>
            </a:r>
          </a:p>
          <a:p>
            <a:pPr marL="341313" indent="-341313"/>
            <a:r>
              <a:rPr lang="en-US" altLang="fr-FR" dirty="0"/>
              <a:t>Finalize educational method</a:t>
            </a:r>
          </a:p>
          <a:p>
            <a:pPr marL="341313" indent="-341313"/>
            <a:r>
              <a:rPr lang="en-US" altLang="fr-FR" dirty="0"/>
              <a:t>Prepare training materials</a:t>
            </a:r>
          </a:p>
          <a:p>
            <a:pPr marL="341313" indent="-341313"/>
            <a:r>
              <a:rPr lang="en-US" altLang="fr-FR" dirty="0"/>
              <a:t>Develop training evaluation tools : « hot » ones and « cold » ones.</a:t>
            </a:r>
          </a:p>
          <a:p>
            <a:pPr marL="341313" indent="-341313"/>
            <a:endParaRPr lang="en-US" altLang="fr-FR" dirty="0"/>
          </a:p>
          <a:p>
            <a:pPr marL="341313" indent="-341313"/>
            <a:endParaRPr lang="en-US" altLang="fr-FR" dirty="0"/>
          </a:p>
          <a:p>
            <a:pPr marL="341313" indent="-341313"/>
            <a:endParaRPr lang="en-US" altLang="fr-FR" dirty="0"/>
          </a:p>
          <a:p>
            <a:pPr marL="341313" indent="-341313">
              <a:buNone/>
            </a:pPr>
            <a:endParaRPr lang="en-US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02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fr-FR" dirty="0"/>
              <a:t>Specificities of training sessions for adults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95550" y="1700214"/>
            <a:ext cx="78867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5165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5165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165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165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165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48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800" b="1" dirty="0"/>
              <a:t>Which are them?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/>
              <a:t>Why training adults and young is different ?</a:t>
            </a:r>
          </a:p>
          <a:p>
            <a:pPr marL="342839" indent="-342839" algn="ctr" eaLnBrk="1" fontAlgn="auto" hangingPunct="1">
              <a:spcAft>
                <a:spcPts val="0"/>
              </a:spcAft>
              <a:buNone/>
              <a:defRPr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9063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4000" dirty="0"/>
              <a:t>To keep in mind when you want to train an adult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He is able to define his own objectives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 is not « open » to learn anything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 is expecting quick and concrete results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training content must be relevant for his/her job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 can be reactive if the training content is too much theoretical.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 comes to the session with existing knowledge and/or references to make comparisons (novice students are rare).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 needs marks to evaluate his/her progress. He/she has to be reassured.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He/she has limited time to acquire new competences.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440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fr-FR" sz="4000" dirty="0"/>
              <a:t>Fundamentals of oral communication during training sessions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2640014" y="1700214"/>
            <a:ext cx="774223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fr-FR" sz="4800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fr-FR" sz="4800" b="1"/>
              <a:t>Which are they ?</a:t>
            </a:r>
          </a:p>
        </p:txBody>
      </p:sp>
    </p:spTree>
    <p:extLst>
      <p:ext uri="{BB962C8B-B14F-4D97-AF65-F5344CB8AC3E}">
        <p14:creationId xmlns:p14="http://schemas.microsoft.com/office/powerpoint/2010/main" val="15879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/>
              <a:t>The role of the trainer</a:t>
            </a:r>
          </a:p>
        </p:txBody>
      </p:sp>
      <p:sp>
        <p:nvSpPr>
          <p:cNvPr id="43011" name="ZoneTexte 5"/>
          <p:cNvSpPr txBox="1">
            <a:spLocks noChangeArrowheads="1"/>
          </p:cNvSpPr>
          <p:nvPr/>
        </p:nvSpPr>
        <p:spPr bwMode="auto">
          <a:xfrm>
            <a:off x="5280742" y="1939720"/>
            <a:ext cx="998538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TRAINER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64618" y="4041570"/>
            <a:ext cx="1065213" cy="3698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STUDENT</a:t>
            </a:r>
          </a:p>
        </p:txBody>
      </p:sp>
      <p:sp>
        <p:nvSpPr>
          <p:cNvPr id="43013" name="ZoneTexte 7"/>
          <p:cNvSpPr txBox="1">
            <a:spLocks noChangeArrowheads="1"/>
          </p:cNvSpPr>
          <p:nvPr/>
        </p:nvSpPr>
        <p:spPr bwMode="auto">
          <a:xfrm>
            <a:off x="7512767" y="4041570"/>
            <a:ext cx="1093788" cy="3698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43014" name="ZoneTexte 8"/>
          <p:cNvSpPr txBox="1">
            <a:spLocks noChangeArrowheads="1"/>
          </p:cNvSpPr>
          <p:nvPr/>
        </p:nvSpPr>
        <p:spPr bwMode="auto">
          <a:xfrm>
            <a:off x="7368305" y="2671559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Teach</a:t>
            </a:r>
          </a:p>
        </p:txBody>
      </p:sp>
      <p:sp>
        <p:nvSpPr>
          <p:cNvPr id="43015" name="ZoneTexte 9"/>
          <p:cNvSpPr txBox="1">
            <a:spLocks noChangeArrowheads="1"/>
          </p:cNvSpPr>
          <p:nvPr/>
        </p:nvSpPr>
        <p:spPr bwMode="auto">
          <a:xfrm>
            <a:off x="5222006" y="3046209"/>
            <a:ext cx="165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Teach: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Put in situation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to learn</a:t>
            </a:r>
          </a:p>
        </p:txBody>
      </p:sp>
      <p:sp>
        <p:nvSpPr>
          <p:cNvPr id="43017" name="ZoneTexte 11"/>
          <p:cNvSpPr txBox="1">
            <a:spLocks noChangeArrowheads="1"/>
          </p:cNvSpPr>
          <p:nvPr/>
        </p:nvSpPr>
        <p:spPr bwMode="auto">
          <a:xfrm>
            <a:off x="3404318" y="2662034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Animate</a:t>
            </a:r>
          </a:p>
        </p:txBody>
      </p:sp>
      <p:cxnSp>
        <p:nvCxnSpPr>
          <p:cNvPr id="14" name="Connecteur droit avec flèche 13"/>
          <p:cNvCxnSpPr>
            <a:stCxn id="43011" idx="2"/>
            <a:endCxn id="7" idx="0"/>
          </p:cNvCxnSpPr>
          <p:nvPr/>
        </p:nvCxnSpPr>
        <p:spPr>
          <a:xfrm flipH="1">
            <a:off x="3796431" y="2309608"/>
            <a:ext cx="1984375" cy="1731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3011" idx="2"/>
            <a:endCxn id="43013" idx="0"/>
          </p:cNvCxnSpPr>
          <p:nvPr/>
        </p:nvCxnSpPr>
        <p:spPr>
          <a:xfrm>
            <a:off x="5780805" y="2309608"/>
            <a:ext cx="2278062" cy="1731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7" idx="3"/>
            <a:endCxn id="43013" idx="1"/>
          </p:cNvCxnSpPr>
          <p:nvPr/>
        </p:nvCxnSpPr>
        <p:spPr>
          <a:xfrm>
            <a:off x="4329831" y="4225720"/>
            <a:ext cx="31829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7" grpId="0" animBg="1"/>
      <p:bldP spid="43013" grpId="0" animBg="1"/>
      <p:bldP spid="43014" grpId="0"/>
      <p:bldP spid="43015" grpId="0"/>
      <p:bldP spid="430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4000" dirty="0"/>
              <a:t>Delivering a message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83438" y="3066435"/>
            <a:ext cx="2263775" cy="369888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Clarity of the message</a:t>
            </a:r>
          </a:p>
        </p:txBody>
      </p:sp>
      <p:sp>
        <p:nvSpPr>
          <p:cNvPr id="44036" name="ZoneTexte 5"/>
          <p:cNvSpPr txBox="1">
            <a:spLocks noChangeArrowheads="1"/>
          </p:cNvSpPr>
          <p:nvPr/>
        </p:nvSpPr>
        <p:spPr bwMode="auto">
          <a:xfrm>
            <a:off x="7044251" y="3066435"/>
            <a:ext cx="19462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1"/>
                </a:solidFill>
              </a:rPr>
              <a:t>Quality of listening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31112" y="4393585"/>
            <a:ext cx="935038" cy="369888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Be clear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87101" y="4393585"/>
            <a:ext cx="1804987" cy="369888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Improve listening</a:t>
            </a:r>
          </a:p>
        </p:txBody>
      </p:sp>
      <p:cxnSp>
        <p:nvCxnSpPr>
          <p:cNvPr id="10" name="Connecteur droit avec flèche 9"/>
          <p:cNvCxnSpPr>
            <a:stCxn id="4" idx="2"/>
            <a:endCxn id="7" idx="0"/>
          </p:cNvCxnSpPr>
          <p:nvPr/>
        </p:nvCxnSpPr>
        <p:spPr>
          <a:xfrm flipH="1">
            <a:off x="3997837" y="3436323"/>
            <a:ext cx="217488" cy="95726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4036" idx="2"/>
          </p:cNvCxnSpPr>
          <p:nvPr/>
        </p:nvCxnSpPr>
        <p:spPr>
          <a:xfrm flipH="1">
            <a:off x="8009451" y="3436323"/>
            <a:ext cx="7937" cy="95726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4" idx="0"/>
          </p:cNvCxnSpPr>
          <p:nvPr/>
        </p:nvCxnSpPr>
        <p:spPr>
          <a:xfrm flipH="1">
            <a:off x="4215325" y="1913911"/>
            <a:ext cx="1676400" cy="115252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44036" idx="0"/>
          </p:cNvCxnSpPr>
          <p:nvPr/>
        </p:nvCxnSpPr>
        <p:spPr>
          <a:xfrm>
            <a:off x="5891725" y="1913911"/>
            <a:ext cx="2125662" cy="115252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ZoneTexte 18"/>
          <p:cNvSpPr txBox="1">
            <a:spLocks noChangeArrowheads="1"/>
          </p:cNvSpPr>
          <p:nvPr/>
        </p:nvSpPr>
        <p:spPr bwMode="auto">
          <a:xfrm>
            <a:off x="4248662" y="2134574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44044" name="ZoneTexte 19"/>
          <p:cNvSpPr txBox="1">
            <a:spLocks noChangeArrowheads="1"/>
          </p:cNvSpPr>
          <p:nvPr/>
        </p:nvSpPr>
        <p:spPr bwMode="auto">
          <a:xfrm>
            <a:off x="7260150" y="2134574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1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5936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036" grpId="0" animBg="1"/>
      <p:bldP spid="7" grpId="0" animBg="1"/>
      <p:bldP spid="8" grpId="0" animBg="1"/>
      <p:bldP spid="44043" grpId="0"/>
      <p:bldP spid="440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 programme de la formation"/>
  <p:tag name="PXID" val="4"/>
  <p:tag name="SID" val="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 programme de la formation"/>
  <p:tag name="PXID" val="4"/>
  <p:tag name="SID" val="261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746</Words>
  <Application>Microsoft Office PowerPoint</Application>
  <PresentationFormat>Personnalisé</PresentationFormat>
  <Paragraphs>161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Train the trainers session</vt:lpstr>
      <vt:lpstr>Content</vt:lpstr>
      <vt:lpstr>The main steps of a training session</vt:lpstr>
      <vt:lpstr>The main steps of a training session</vt:lpstr>
      <vt:lpstr>Specificities of training sessions for adults</vt:lpstr>
      <vt:lpstr>To keep in mind when you want to train an adult</vt:lpstr>
      <vt:lpstr>Fundamentals of oral communication during training sessions</vt:lpstr>
      <vt:lpstr>The role of the trainer</vt:lpstr>
      <vt:lpstr>Delivering a message</vt:lpstr>
      <vt:lpstr>How to be clear ?</vt:lpstr>
      <vt:lpstr>How to improve listening</vt:lpstr>
      <vt:lpstr>The components of oral expression</vt:lpstr>
      <vt:lpstr>The look</vt:lpstr>
      <vt:lpstr>The voice</vt:lpstr>
      <vt:lpstr>The attitude</vt:lpstr>
      <vt:lpstr>Occupying space</vt:lpstr>
      <vt:lpstr>Fundamentals to improve efficiency of your training sessions</vt:lpstr>
      <vt:lpstr>Basic concepts to improve efficicency of training animation.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10</cp:revision>
  <dcterms:created xsi:type="dcterms:W3CDTF">2016-04-08T10:25:25Z</dcterms:created>
  <dcterms:modified xsi:type="dcterms:W3CDTF">2016-05-09T13:40:35Z</dcterms:modified>
</cp:coreProperties>
</file>