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7621" autoAdjust="0"/>
  </p:normalViewPr>
  <p:slideViewPr>
    <p:cSldViewPr snapToGrid="0">
      <p:cViewPr varScale="1">
        <p:scale>
          <a:sx n="80" d="100"/>
          <a:sy n="80" d="100"/>
        </p:scale>
        <p:origin x="-4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5544-6849-4D3D-AB31-D92C9648A168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0AAF-F277-4C35-9DAB-31DD746276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0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1987" name="Rectangle 6"/>
          <p:cNvSpPr txBox="1">
            <a:spLocks noGrp="1" noChangeArrowheads="1"/>
          </p:cNvSpPr>
          <p:nvPr/>
        </p:nvSpPr>
        <p:spPr bwMode="auto">
          <a:xfrm>
            <a:off x="401638" y="9721850"/>
            <a:ext cx="3937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1988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579692-40A4-4AB8-A88F-BE12C3ACC04F}" type="slidenum">
              <a:rPr lang="fr-FR" altLang="fr-FR" sz="1300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3500" y="769938"/>
            <a:ext cx="7194550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4862513"/>
            <a:ext cx="5949950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48" tIns="48225" rIns="96448" bIns="482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1991" name="Espace réservé du pied de page 6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latin typeface="Arial" panose="020B0604020202020204" pitchFamily="34" charset="0"/>
              </a:rPr>
              <a:t>BILAN CARBONE</a:t>
            </a:r>
          </a:p>
        </p:txBody>
      </p:sp>
    </p:spTree>
    <p:extLst>
      <p:ext uri="{BB962C8B-B14F-4D97-AF65-F5344CB8AC3E}">
        <p14:creationId xmlns:p14="http://schemas.microsoft.com/office/powerpoint/2010/main" val="288210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AD2DDD-3E95-4C7C-988C-3FA2CF839382}" type="slidenum">
              <a:rPr lang="fr-FR" altLang="fr-FR" sz="1300"/>
              <a:pPr eaLnBrk="1" hangingPunct="1">
                <a:spcBef>
                  <a:spcPct val="0"/>
                </a:spcBef>
              </a:pPr>
              <a:t>3</a:t>
            </a:fld>
            <a:endParaRPr lang="fr-FR" altLang="fr-FR" sz="130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5088" y="7699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549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D8E5D6-F28F-487D-918D-BC322C8994A1}" type="slidenum">
              <a:rPr lang="fr-FR" altLang="fr-FR" sz="1300"/>
              <a:pPr eaLnBrk="1" hangingPunct="1">
                <a:spcBef>
                  <a:spcPct val="0"/>
                </a:spcBef>
              </a:pPr>
              <a:t>4</a:t>
            </a:fld>
            <a:endParaRPr lang="fr-FR" altLang="fr-FR" sz="1300"/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5088" y="7699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346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6253"/>
            <a:ext cx="10515600" cy="66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7008"/>
            <a:ext cx="10515600" cy="4969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20466" y="6304912"/>
            <a:ext cx="1033334" cy="468000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838200" y="6176963"/>
            <a:ext cx="10515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061009"/>
            <a:ext cx="9144000" cy="1134753"/>
          </a:xfrm>
        </p:spPr>
        <p:txBody>
          <a:bodyPr/>
          <a:lstStyle/>
          <a:p>
            <a:r>
              <a:rPr lang="en-US" dirty="0"/>
              <a:t>Train the trainers session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25696"/>
            <a:ext cx="9144000" cy="1453896"/>
          </a:xfrm>
        </p:spPr>
        <p:txBody>
          <a:bodyPr>
            <a:normAutofit/>
          </a:bodyPr>
          <a:lstStyle/>
          <a:p>
            <a:r>
              <a:rPr lang="en-US" dirty="0"/>
              <a:t>20-21 April 2016</a:t>
            </a:r>
          </a:p>
          <a:p>
            <a:endParaRPr lang="en-US" dirty="0"/>
          </a:p>
          <a:p>
            <a:r>
              <a:rPr lang="en-US" dirty="0"/>
              <a:t>Starting a training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95" y="455865"/>
            <a:ext cx="2375210" cy="23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fr-FR" sz="3200" dirty="0"/>
              <a:t>Objectives and </a:t>
            </a:r>
            <a:r>
              <a:rPr lang="en-US" altLang="fr-FR" sz="3200" dirty="0" err="1"/>
              <a:t>organisation</a:t>
            </a:r>
            <a:r>
              <a:rPr lang="en-US" altLang="fr-FR" sz="3200" dirty="0"/>
              <a:t> of the sequence</a:t>
            </a:r>
          </a:p>
        </p:txBody>
      </p:sp>
      <p:sp>
        <p:nvSpPr>
          <p:cNvPr id="3686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200" b="1" dirty="0"/>
              <a:t>Objectives</a:t>
            </a:r>
            <a:endParaRPr lang="en-US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To train at the start of a training session.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Position the leader / expert </a:t>
            </a:r>
          </a:p>
          <a:p>
            <a:pPr marL="0" indent="0">
              <a:buNone/>
              <a:defRPr/>
            </a:pPr>
            <a:r>
              <a:rPr lang="en-US" sz="3200" b="1" dirty="0" err="1"/>
              <a:t>Organisation</a:t>
            </a:r>
            <a:endParaRPr lang="en-US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Exercise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Debriefing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Additional comments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5680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/>
          </a:bodyPr>
          <a:lstStyle/>
          <a:p>
            <a:pPr defTabSz="913916">
              <a:defRPr/>
            </a:pPr>
            <a:r>
              <a:rPr lang="en-US" sz="3600">
                <a:latin typeface="+mn-lt"/>
              </a:rPr>
              <a:t>Exercice</a:t>
            </a:r>
          </a:p>
        </p:txBody>
      </p:sp>
      <p:sp>
        <p:nvSpPr>
          <p:cNvPr id="5123" name="Espace réservé du contenu 4"/>
          <p:cNvSpPr>
            <a:spLocks noGrp="1"/>
          </p:cNvSpPr>
          <p:nvPr>
            <p:ph idx="1"/>
          </p:nvPr>
        </p:nvSpPr>
        <p:spPr/>
        <p:txBody>
          <a:bodyPr vert="horz" lIns="91424" tIns="45712" rIns="91424" bIns="45712" rtlCol="0">
            <a:normAutofit/>
          </a:bodyPr>
          <a:lstStyle/>
          <a:p>
            <a:pPr marL="342718" indent="-342718" defTabSz="913916">
              <a:buFont typeface="Arial" charset="0"/>
              <a:buChar char="•"/>
              <a:defRPr/>
            </a:pPr>
            <a:r>
              <a:rPr lang="en-US" sz="2000" u="sng" dirty="0"/>
              <a:t>Objective</a:t>
            </a:r>
            <a:r>
              <a:rPr lang="en-US" sz="2000" dirty="0"/>
              <a:t> : initiate positive group dynamics by simulating the first 10 minutes of the training session Bilan Carbone</a:t>
            </a:r>
          </a:p>
          <a:p>
            <a:pPr marL="342718" indent="-342718" defTabSz="913916">
              <a:buFont typeface="Arial" charset="0"/>
              <a:buChar char="•"/>
              <a:defRPr/>
            </a:pPr>
            <a:r>
              <a:rPr lang="en-US" sz="2000" u="sng" dirty="0" err="1"/>
              <a:t>Organisation</a:t>
            </a:r>
            <a:r>
              <a:rPr lang="en-US" sz="2000" dirty="0"/>
              <a:t> : 1 trainer is doing the start-up of the training session.</a:t>
            </a:r>
          </a:p>
          <a:p>
            <a:pPr marL="342718" indent="-342718" defTabSz="913916">
              <a:buFont typeface="Arial" charset="0"/>
              <a:buChar char="•"/>
              <a:defRPr/>
            </a:pPr>
            <a:endParaRPr lang="en-US" sz="2000" u="sng" dirty="0"/>
          </a:p>
          <a:p>
            <a:pPr marL="342718" indent="-342718" defTabSz="913916">
              <a:buFont typeface="Arial" charset="0"/>
              <a:buChar char="•"/>
              <a:defRPr/>
            </a:pPr>
            <a:r>
              <a:rPr lang="en-US" sz="2000" u="sng" dirty="0"/>
              <a:t>Rule </a:t>
            </a:r>
            <a:r>
              <a:rPr lang="en-US" sz="2000" dirty="0"/>
              <a:t>: </a:t>
            </a:r>
          </a:p>
          <a:p>
            <a:pPr marL="742557" lvl="1" indent="-285600" defTabSz="913916">
              <a:buFont typeface="Arial" charset="0"/>
              <a:buChar char="–"/>
              <a:defRPr/>
            </a:pPr>
            <a:r>
              <a:rPr lang="en-US" sz="2000" dirty="0"/>
              <a:t>Anticipate notably the following points :</a:t>
            </a:r>
          </a:p>
          <a:p>
            <a:pPr marL="1142607" lvl="2" indent="-285600" defTabSz="913916">
              <a:buFont typeface="Arial" charset="0"/>
              <a:buChar char="•"/>
              <a:defRPr/>
            </a:pPr>
            <a:r>
              <a:rPr lang="en-US" sz="1600" dirty="0"/>
              <a:t>Self presentation</a:t>
            </a:r>
          </a:p>
          <a:p>
            <a:pPr marL="1142607" lvl="2" indent="-285600" defTabSz="913916">
              <a:buFont typeface="Arial" charset="0"/>
              <a:buChar char="•"/>
              <a:defRPr/>
            </a:pPr>
            <a:r>
              <a:rPr lang="en-US" sz="1600" dirty="0"/>
              <a:t>Present the program and objectives of the training session</a:t>
            </a:r>
          </a:p>
          <a:p>
            <a:pPr marL="1142607" lvl="2" indent="-285600" defTabSz="913916">
              <a:buFont typeface="Arial" charset="0"/>
              <a:buChar char="•"/>
              <a:defRPr/>
            </a:pPr>
            <a:r>
              <a:rPr lang="en-US" sz="1600" dirty="0"/>
              <a:t>Talk about </a:t>
            </a:r>
            <a:r>
              <a:rPr lang="en-US" sz="1600" dirty="0" err="1"/>
              <a:t>organisation</a:t>
            </a:r>
            <a:endParaRPr lang="en-US" sz="1600" dirty="0"/>
          </a:p>
          <a:p>
            <a:pPr marL="1142607" lvl="2" indent="-285600" defTabSz="913916">
              <a:buFont typeface="Arial" charset="0"/>
              <a:buChar char="•"/>
              <a:defRPr/>
            </a:pPr>
            <a:endParaRPr lang="en-US" dirty="0"/>
          </a:p>
          <a:p>
            <a:pPr marL="342718" indent="-342718" defTabSz="913916">
              <a:buFont typeface="Arial" charset="0"/>
              <a:buChar char="•"/>
              <a:defRPr/>
            </a:pPr>
            <a:r>
              <a:rPr lang="en-US" sz="2000" u="sng" dirty="0"/>
              <a:t>Timing</a:t>
            </a:r>
            <a:r>
              <a:rPr lang="en-US" sz="2000" dirty="0"/>
              <a:t> :</a:t>
            </a:r>
          </a:p>
          <a:p>
            <a:pPr marL="742557" lvl="1" indent="-285600" defTabSz="913916">
              <a:buFont typeface="Arial" charset="0"/>
              <a:buChar char="–"/>
              <a:defRPr/>
            </a:pPr>
            <a:r>
              <a:rPr lang="en-US" sz="1800" dirty="0"/>
              <a:t>Preparation : 5 </a:t>
            </a:r>
            <a:r>
              <a:rPr lang="en-US" sz="1800" dirty="0" err="1"/>
              <a:t>mn</a:t>
            </a:r>
            <a:endParaRPr lang="en-US" sz="1800" dirty="0"/>
          </a:p>
          <a:p>
            <a:pPr marL="742557" lvl="1" indent="-285600" defTabSz="913916">
              <a:buFont typeface="Arial" charset="0"/>
              <a:buChar char="–"/>
              <a:defRPr/>
            </a:pPr>
            <a:r>
              <a:rPr lang="en-US" sz="1800" dirty="0" err="1"/>
              <a:t>Exercice</a:t>
            </a:r>
            <a:r>
              <a:rPr lang="en-US" sz="1800" dirty="0"/>
              <a:t> : 10 </a:t>
            </a:r>
            <a:r>
              <a:rPr lang="en-US" sz="1800" dirty="0" err="1"/>
              <a:t>mn</a:t>
            </a:r>
            <a:endParaRPr lang="en-US" sz="1800" dirty="0"/>
          </a:p>
          <a:p>
            <a:pPr marL="742557" lvl="1" indent="-285600" defTabSz="913916">
              <a:buFont typeface="Arial" charset="0"/>
              <a:buChar char="–"/>
              <a:defRPr/>
            </a:pPr>
            <a:r>
              <a:rPr lang="en-US" sz="1800" dirty="0"/>
              <a:t>Exchanges : 5-10 </a:t>
            </a:r>
            <a:r>
              <a:rPr lang="en-US" sz="1800" dirty="0" err="1"/>
              <a:t>mn</a:t>
            </a:r>
            <a:endParaRPr lang="en-US" sz="1800" dirty="0"/>
          </a:p>
          <a:p>
            <a:pPr marL="742557" lvl="1" indent="-285600" defTabSz="913916">
              <a:buFont typeface="Arial" charset="0"/>
              <a:buChar char="–"/>
              <a:defRPr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804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/>
          </a:bodyPr>
          <a:lstStyle/>
          <a:p>
            <a:pPr defTabSz="913916">
              <a:defRPr/>
            </a:pPr>
            <a:r>
              <a:rPr lang="en-US" sz="3600">
                <a:latin typeface="+mn-lt"/>
              </a:rPr>
              <a:t>Few reminders for a good start</a:t>
            </a:r>
          </a:p>
        </p:txBody>
      </p:sp>
      <p:sp>
        <p:nvSpPr>
          <p:cNvPr id="5123" name="Espace réservé du contenu 4"/>
          <p:cNvSpPr>
            <a:spLocks noGrp="1"/>
          </p:cNvSpPr>
          <p:nvPr>
            <p:ph idx="1"/>
          </p:nvPr>
        </p:nvSpPr>
        <p:spPr/>
        <p:txBody>
          <a:bodyPr vert="horz" lIns="91424" tIns="45712" rIns="91424" bIns="45712" rtlCol="0">
            <a:normAutofit/>
          </a:bodyPr>
          <a:lstStyle/>
          <a:p>
            <a:pPr marL="341313" indent="-341313" defTabSz="912813"/>
            <a:r>
              <a:rPr lang="en-US" altLang="fr-FR" sz="2000" dirty="0"/>
              <a:t>Arrive early to prepare the room and optimize available</a:t>
            </a:r>
          </a:p>
          <a:p>
            <a:pPr marL="341313" indent="-341313" defTabSz="912813"/>
            <a:r>
              <a:rPr lang="en-US" altLang="fr-FR" sz="2000" dirty="0"/>
              <a:t>Prioritize in U (except special cases)</a:t>
            </a:r>
          </a:p>
          <a:p>
            <a:pPr marL="341313" indent="-341313" defTabSz="912813"/>
            <a:r>
              <a:rPr lang="en-US" altLang="fr-FR" sz="2000" dirty="0"/>
              <a:t>Welcome the participants one by one</a:t>
            </a:r>
          </a:p>
          <a:p>
            <a:pPr marL="341313" indent="-341313" defTabSz="912813"/>
            <a:r>
              <a:rPr lang="en-US" altLang="fr-FR" sz="2000" dirty="0"/>
              <a:t>Stand fast highlighting your legitimacy to be here (in the background expertise, experience as a trainer). Recall you are in a training session not a presales meeting !</a:t>
            </a:r>
          </a:p>
          <a:p>
            <a:pPr marL="341313" indent="-341313" defTabSz="912813"/>
            <a:r>
              <a:rPr lang="en-US" altLang="fr-FR" sz="2000" dirty="0"/>
              <a:t>Recall the objectives and program</a:t>
            </a:r>
          </a:p>
          <a:p>
            <a:pPr marL="341313" indent="-341313" defTabSz="912813"/>
            <a:r>
              <a:rPr lang="en-US" altLang="fr-FR" sz="2000" dirty="0"/>
              <a:t>Validate the objectives with participants</a:t>
            </a:r>
          </a:p>
          <a:p>
            <a:pPr marL="341313" indent="-341313" defTabSz="912813"/>
            <a:r>
              <a:rPr lang="en-US" altLang="fr-FR" sz="2000" dirty="0"/>
              <a:t>Organize the presentation of each participant (round)</a:t>
            </a:r>
          </a:p>
          <a:p>
            <a:pPr marL="341313" indent="-341313" defTabSz="912813"/>
            <a:r>
              <a:rPr lang="en-US" altLang="fr-FR" sz="2000" dirty="0"/>
              <a:t>Collect expectations</a:t>
            </a:r>
          </a:p>
          <a:p>
            <a:pPr marL="341313" indent="-341313" defTabSz="912813"/>
            <a:r>
              <a:rPr lang="en-US" altLang="fr-FR" sz="2000" dirty="0"/>
              <a:t>Fix the rules of the group</a:t>
            </a:r>
          </a:p>
          <a:p>
            <a:pPr marL="341313" indent="-341313" defTabSz="912813"/>
            <a:r>
              <a:rPr lang="en-US" altLang="fr-FR" sz="2000" dirty="0"/>
              <a:t>Attention to time management: "Time flies!"</a:t>
            </a:r>
          </a:p>
          <a:p>
            <a:pPr marL="341313" indent="-341313" defTabSz="912813"/>
            <a:r>
              <a:rPr lang="en-US" altLang="fr-FR" sz="2000" dirty="0"/>
              <a:t>You give the "tone" of your response: look, voice, attitude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4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bjectifs de la formation"/>
  <p:tag name="PXID" val="4"/>
  <p:tag name="SID" val="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242</Words>
  <Application>Microsoft Office PowerPoint</Application>
  <PresentationFormat>Personnalisé</PresentationFormat>
  <Paragraphs>48</Paragraphs>
  <Slides>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Train the trainers session</vt:lpstr>
      <vt:lpstr>Objectives and organisation of the sequence</vt:lpstr>
      <vt:lpstr>Exercice</vt:lpstr>
      <vt:lpstr>Few reminders for a good start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KORNMANN</dc:creator>
  <cp:lastModifiedBy>SAOUT Claire</cp:lastModifiedBy>
  <cp:revision>10</cp:revision>
  <dcterms:created xsi:type="dcterms:W3CDTF">2016-04-08T10:25:25Z</dcterms:created>
  <dcterms:modified xsi:type="dcterms:W3CDTF">2016-05-09T13:41:16Z</dcterms:modified>
</cp:coreProperties>
</file>