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56273" autoAdjust="0"/>
  </p:normalViewPr>
  <p:slideViewPr>
    <p:cSldViewPr snapToGrid="0">
      <p:cViewPr varScale="1">
        <p:scale>
          <a:sx n="50" d="100"/>
          <a:sy n="50" d="100"/>
        </p:scale>
        <p:origin x="-160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45544-6849-4D3D-AB31-D92C9648A168}" type="datetimeFigureOut">
              <a:rPr lang="fr-FR" smtClean="0"/>
              <a:t>09/05/2016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50AAF-F277-4C35-9DAB-31DD746276C3}" type="slidenum">
              <a:rPr lang="fr-FR" smtClean="0"/>
              <a:t>‹N°›</a:t>
            </a:fld>
            <a:endParaRPr lang="fr-FR"/>
          </a:p>
        </p:txBody>
      </p:sp>
    </p:spTree>
    <p:extLst>
      <p:ext uri="{BB962C8B-B14F-4D97-AF65-F5344CB8AC3E}">
        <p14:creationId xmlns:p14="http://schemas.microsoft.com/office/powerpoint/2010/main" val="296710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noProof="0" dirty="0"/>
              <a:t>What fundamentally back up the calculation of carbon footprint are</a:t>
            </a:r>
            <a:r>
              <a:rPr lang="en-GB" baseline="0" noProof="0" dirty="0"/>
              <a:t> the major global challenges we are facing regarding energy and climate change.</a:t>
            </a:r>
          </a:p>
          <a:p>
            <a:r>
              <a:rPr lang="en-GB" baseline="0" noProof="0" dirty="0"/>
              <a:t>In that section we’ll briefly cover what are the main challenges and the main messages you’ll have to keep in mind. </a:t>
            </a:r>
          </a:p>
          <a:p>
            <a:r>
              <a:rPr lang="en-GB" baseline="0" noProof="0" dirty="0"/>
              <a:t>If you plan to regularly work on carbon topics, I strongly recommend you to become as expert as possible on those subjects.</a:t>
            </a:r>
          </a:p>
          <a:p>
            <a:endParaRPr lang="en-GB" baseline="0" noProof="0" dirty="0"/>
          </a:p>
          <a:p>
            <a:r>
              <a:rPr lang="en-GB" baseline="0" noProof="0" dirty="0"/>
              <a:t>If today we are facing major challenges about energy and climate change, this is fundamentally related to two recent changes of orders of magnitude</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FAD50AAF-F277-4C35-9DAB-31DD746276C3}" type="slidenum">
              <a:rPr lang="fr-FR" smtClean="0"/>
              <a:t>1</a:t>
            </a:fld>
            <a:endParaRPr lang="fr-FR"/>
          </a:p>
        </p:txBody>
      </p:sp>
    </p:spTree>
    <p:extLst>
      <p:ext uri="{BB962C8B-B14F-4D97-AF65-F5344CB8AC3E}">
        <p14:creationId xmlns:p14="http://schemas.microsoft.com/office/powerpoint/2010/main" val="266087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024313"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7" tIns="48189" rIns="96377" bIns="48189"/>
          <a:lstStyle>
            <a:lvl1pPr defTabSz="1128713">
              <a:spcBef>
                <a:spcPct val="30000"/>
              </a:spcBef>
              <a:defRPr sz="1200">
                <a:solidFill>
                  <a:schemeClr val="tx1"/>
                </a:solidFill>
                <a:latin typeface="Calibri" panose="020F0502020204030204" pitchFamily="34" charset="0"/>
              </a:defRPr>
            </a:lvl1pPr>
            <a:lvl2pPr marL="742950" indent="-285750" defTabSz="1128713">
              <a:spcBef>
                <a:spcPct val="30000"/>
              </a:spcBef>
              <a:defRPr sz="1200">
                <a:solidFill>
                  <a:schemeClr val="tx1"/>
                </a:solidFill>
                <a:latin typeface="Calibri" panose="020F0502020204030204" pitchFamily="34" charset="0"/>
              </a:defRPr>
            </a:lvl2pPr>
            <a:lvl3pPr marL="1143000" indent="-228600" defTabSz="1128713">
              <a:spcBef>
                <a:spcPct val="30000"/>
              </a:spcBef>
              <a:defRPr sz="1200">
                <a:solidFill>
                  <a:schemeClr val="tx1"/>
                </a:solidFill>
                <a:latin typeface="Calibri" panose="020F0502020204030204" pitchFamily="34" charset="0"/>
              </a:defRPr>
            </a:lvl3pPr>
            <a:lvl4pPr marL="1600200" indent="-228600" defTabSz="1128713">
              <a:spcBef>
                <a:spcPct val="30000"/>
              </a:spcBef>
              <a:defRPr sz="1200">
                <a:solidFill>
                  <a:schemeClr val="tx1"/>
                </a:solidFill>
                <a:latin typeface="Calibri" panose="020F0502020204030204" pitchFamily="34" charset="0"/>
              </a:defRPr>
            </a:lvl4pPr>
            <a:lvl5pPr marL="2057400" indent="-228600" defTabSz="1128713">
              <a:spcBef>
                <a:spcPct val="30000"/>
              </a:spcBef>
              <a:defRPr sz="1200">
                <a:solidFill>
                  <a:schemeClr val="tx1"/>
                </a:solidFill>
                <a:latin typeface="Calibri" panose="020F0502020204030204" pitchFamily="34" charset="0"/>
              </a:defRPr>
            </a:lvl5pPr>
            <a:lvl6pPr marL="2514600" indent="-228600" defTabSz="11287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1287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1287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128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491AF20-708A-49B2-8A51-2CDD7DE8C688}" type="slidenum">
              <a:rPr lang="fr-FR" altLang="fr-FR" sz="1300"/>
              <a:pPr eaLnBrk="1" hangingPunct="1">
                <a:spcBef>
                  <a:spcPct val="0"/>
                </a:spcBef>
              </a:pPr>
              <a:t>2</a:t>
            </a:fld>
            <a:endParaRPr lang="fr-FR" altLang="fr-FR" sz="1300"/>
          </a:p>
        </p:txBody>
      </p:sp>
      <p:sp>
        <p:nvSpPr>
          <p:cNvPr id="33795" name="Rectangle 7"/>
          <p:cNvSpPr txBox="1">
            <a:spLocks noGrp="1" noChangeArrowheads="1"/>
          </p:cNvSpPr>
          <p:nvPr/>
        </p:nvSpPr>
        <p:spPr bwMode="auto">
          <a:xfrm>
            <a:off x="4025900"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3" tIns="48283" rIns="96563" bIns="48283"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endParaRPr lang="en-GB" altLang="fr-FR" sz="1300"/>
          </a:p>
        </p:txBody>
      </p:sp>
      <p:sp>
        <p:nvSpPr>
          <p:cNvPr id="33796" name="Rectangle 2"/>
          <p:cNvSpPr>
            <a:spLocks noGrp="1" noRot="1" noChangeAspect="1" noChangeArrowheads="1" noTextEdit="1"/>
          </p:cNvSpPr>
          <p:nvPr>
            <p:ph type="sldImg"/>
          </p:nvPr>
        </p:nvSpPr>
        <p:spPr bwMode="auto">
          <a:xfrm>
            <a:off x="139700" y="768350"/>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3"/>
          <p:cNvSpPr>
            <a:spLocks noGrp="1" noChangeArrowheads="1"/>
          </p:cNvSpPr>
          <p:nvPr>
            <p:ph type="body" idx="1"/>
          </p:nvPr>
        </p:nvSpPr>
        <p:spPr bwMode="auto">
          <a:xfrm>
            <a:off x="947738" y="4862513"/>
            <a:ext cx="5207000" cy="460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63" tIns="48283" rIns="96563" bIns="48283" numCol="1" anchor="t" anchorCtr="0" compatLnSpc="1">
            <a:prstTxWarp prst="textNoShape">
              <a:avLst/>
            </a:prstTxWarp>
          </a:bodyPr>
          <a:lstStyle/>
          <a:p>
            <a:pPr eaLnBrk="1" hangingPunct="1">
              <a:spcBef>
                <a:spcPct val="0"/>
              </a:spcBef>
            </a:pPr>
            <a:r>
              <a:rPr lang="en-GB" altLang="fr-FR" noProof="0" dirty="0"/>
              <a:t>The first one is</a:t>
            </a:r>
            <a:r>
              <a:rPr lang="en-GB" altLang="fr-FR" baseline="0" noProof="0" dirty="0"/>
              <a:t> the very rapid growth of the world population, over the last 200 years. </a:t>
            </a:r>
          </a:p>
          <a:p>
            <a:pPr eaLnBrk="1" hangingPunct="1">
              <a:spcBef>
                <a:spcPct val="0"/>
              </a:spcBef>
            </a:pPr>
            <a:r>
              <a:rPr lang="en-GB" altLang="fr-FR" noProof="0" dirty="0"/>
              <a:t>On this slide we</a:t>
            </a:r>
            <a:r>
              <a:rPr lang="en-GB" altLang="fr-FR" baseline="0" noProof="0" dirty="0"/>
              <a:t> can see the evolution of the world population over a very long period (more than 10.000 years). That population grew very </a:t>
            </a:r>
            <a:r>
              <a:rPr lang="en-GB" altLang="fr-FR" baseline="0" noProof="0" dirty="0" err="1"/>
              <a:t>very</a:t>
            </a:r>
            <a:r>
              <a:rPr lang="en-GB" altLang="fr-FR" baseline="0" noProof="0" dirty="0"/>
              <a:t> slowly until the 18</a:t>
            </a:r>
            <a:r>
              <a:rPr lang="en-GB" altLang="fr-FR" baseline="30000" noProof="0" dirty="0"/>
              <a:t>e</a:t>
            </a:r>
            <a:r>
              <a:rPr lang="en-GB" altLang="fr-FR" baseline="0" noProof="0" dirty="0"/>
              <a:t> century, to reach about a billion people. Since then, thanks to many different progresses, the world population has been multiplied by 7, and it was multiplied by 2 over the last 40 years. This is key to understand many different challenges we are facing today, including those about energy and climate change, as we’ll see in the following slides. Because, to produce food, clothes, houses, transport </a:t>
            </a:r>
            <a:r>
              <a:rPr lang="en-GB" altLang="fr-FR" baseline="0" noProof="0" dirty="0" err="1"/>
              <a:t>etc</a:t>
            </a:r>
            <a:r>
              <a:rPr lang="en-GB" altLang="fr-FR" baseline="0" noProof="0" dirty="0"/>
              <a:t>… for 7 billion people has definitively more impact on the environment and natural resources, than when there was only few million people on the planet. In addition, for the next 30 to 40 years, demographist are expecting an additional 2 billion people to « join the team » !</a:t>
            </a:r>
            <a:endParaRPr lang="en-GB" altLang="fr-FR" noProof="0" dirty="0"/>
          </a:p>
          <a:p>
            <a:pPr eaLnBrk="1" hangingPunct="1">
              <a:spcBef>
                <a:spcPct val="0"/>
              </a:spcBef>
            </a:pPr>
            <a:endParaRPr lang="en-GB" altLang="fr-FR" noProof="0" dirty="0"/>
          </a:p>
          <a:p>
            <a:pPr eaLnBrk="1" hangingPunct="1">
              <a:spcBef>
                <a:spcPct val="0"/>
              </a:spcBef>
            </a:pPr>
            <a:r>
              <a:rPr lang="en-GB" altLang="fr-FR" noProof="0" dirty="0"/>
              <a:t>Few comparisons: </a:t>
            </a:r>
          </a:p>
          <a:p>
            <a:pPr eaLnBrk="1" hangingPunct="1">
              <a:spcBef>
                <a:spcPct val="0"/>
              </a:spcBef>
            </a:pPr>
            <a:r>
              <a:rPr lang="en-GB" altLang="fr-FR" noProof="0" dirty="0"/>
              <a:t>There were 5 million people in -10000, which is equivalent</a:t>
            </a:r>
            <a:r>
              <a:rPr lang="en-GB" altLang="fr-FR" baseline="0" noProof="0" dirty="0"/>
              <a:t> to the population of cities such as Madrid (3.4 millions, of London (7.7 Millions)</a:t>
            </a:r>
            <a:endParaRPr lang="en-GB" altLang="fr-FR" noProof="0" dirty="0"/>
          </a:p>
          <a:p>
            <a:pPr eaLnBrk="1" hangingPunct="1">
              <a:spcBef>
                <a:spcPct val="0"/>
              </a:spcBef>
            </a:pPr>
            <a:r>
              <a:rPr lang="en-GB" altLang="fr-FR" noProof="0" dirty="0"/>
              <a:t>10.000 years later, </a:t>
            </a:r>
            <a:r>
              <a:rPr lang="en-GB" altLang="fr-FR" noProof="0" dirty="0" err="1"/>
              <a:t>ie</a:t>
            </a:r>
            <a:r>
              <a:rPr lang="en-GB" altLang="fr-FR" noProof="0" dirty="0"/>
              <a:t> at the beginning of the current era,</a:t>
            </a:r>
            <a:r>
              <a:rPr lang="en-GB" altLang="fr-FR" baseline="0" noProof="0" dirty="0"/>
              <a:t> </a:t>
            </a:r>
            <a:r>
              <a:rPr lang="en-GB" altLang="fr-FR" noProof="0" dirty="0"/>
              <a:t>there were about 250 million people,</a:t>
            </a:r>
            <a:r>
              <a:rPr lang="en-GB" altLang="fr-FR" baseline="0" noProof="0" dirty="0"/>
              <a:t> which comparable to one large country (Russia 150 million, USA 300 million)</a:t>
            </a:r>
            <a:endParaRPr lang="en-GB" altLang="fr-FR" noProof="0" dirty="0"/>
          </a:p>
        </p:txBody>
      </p:sp>
    </p:spTree>
    <p:extLst>
      <p:ext uri="{BB962C8B-B14F-4D97-AF65-F5344CB8AC3E}">
        <p14:creationId xmlns:p14="http://schemas.microsoft.com/office/powerpoint/2010/main" val="351383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noProof="0" dirty="0"/>
              <a:t>Let’s look now more specifically to key challenges we</a:t>
            </a:r>
            <a:r>
              <a:rPr lang="en-GB" baseline="0" noProof="0" dirty="0"/>
              <a:t> are facing related to energy. Here again, one key starting message to keep in mind is a major change in the order of magnitude.</a:t>
            </a:r>
            <a:endParaRPr lang="en-GB" noProof="0" dirty="0"/>
          </a:p>
        </p:txBody>
      </p:sp>
      <p:sp>
        <p:nvSpPr>
          <p:cNvPr id="4" name="Espace réservé du numéro de diapositive 3"/>
          <p:cNvSpPr>
            <a:spLocks noGrp="1"/>
          </p:cNvSpPr>
          <p:nvPr>
            <p:ph type="sldNum" sz="quarter" idx="10"/>
          </p:nvPr>
        </p:nvSpPr>
        <p:spPr/>
        <p:txBody>
          <a:bodyPr/>
          <a:lstStyle/>
          <a:p>
            <a:fld id="{FAD50AAF-F277-4C35-9DAB-31DD746276C3}" type="slidenum">
              <a:rPr lang="fr-FR" smtClean="0"/>
              <a:t>3</a:t>
            </a:fld>
            <a:endParaRPr lang="fr-FR"/>
          </a:p>
        </p:txBody>
      </p:sp>
    </p:spTree>
    <p:extLst>
      <p:ext uri="{BB962C8B-B14F-4D97-AF65-F5344CB8AC3E}">
        <p14:creationId xmlns:p14="http://schemas.microsoft.com/office/powerpoint/2010/main" val="353873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024313"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7" tIns="48189" rIns="96377" bIns="48189"/>
          <a:lstStyle>
            <a:lvl1pPr defTabSz="1128713">
              <a:spcBef>
                <a:spcPct val="30000"/>
              </a:spcBef>
              <a:defRPr sz="1200">
                <a:solidFill>
                  <a:schemeClr val="tx1"/>
                </a:solidFill>
                <a:latin typeface="Calibri" panose="020F0502020204030204" pitchFamily="34" charset="0"/>
              </a:defRPr>
            </a:lvl1pPr>
            <a:lvl2pPr marL="742950" indent="-285750" defTabSz="1128713">
              <a:spcBef>
                <a:spcPct val="30000"/>
              </a:spcBef>
              <a:defRPr sz="1200">
                <a:solidFill>
                  <a:schemeClr val="tx1"/>
                </a:solidFill>
                <a:latin typeface="Calibri" panose="020F0502020204030204" pitchFamily="34" charset="0"/>
              </a:defRPr>
            </a:lvl2pPr>
            <a:lvl3pPr marL="1143000" indent="-228600" defTabSz="1128713">
              <a:spcBef>
                <a:spcPct val="30000"/>
              </a:spcBef>
              <a:defRPr sz="1200">
                <a:solidFill>
                  <a:schemeClr val="tx1"/>
                </a:solidFill>
                <a:latin typeface="Calibri" panose="020F0502020204030204" pitchFamily="34" charset="0"/>
              </a:defRPr>
            </a:lvl3pPr>
            <a:lvl4pPr marL="1600200" indent="-228600" defTabSz="1128713">
              <a:spcBef>
                <a:spcPct val="30000"/>
              </a:spcBef>
              <a:defRPr sz="1200">
                <a:solidFill>
                  <a:schemeClr val="tx1"/>
                </a:solidFill>
                <a:latin typeface="Calibri" panose="020F0502020204030204" pitchFamily="34" charset="0"/>
              </a:defRPr>
            </a:lvl4pPr>
            <a:lvl5pPr marL="2057400" indent="-228600" defTabSz="1128713">
              <a:spcBef>
                <a:spcPct val="30000"/>
              </a:spcBef>
              <a:defRPr sz="1200">
                <a:solidFill>
                  <a:schemeClr val="tx1"/>
                </a:solidFill>
                <a:latin typeface="Calibri" panose="020F0502020204030204" pitchFamily="34" charset="0"/>
              </a:defRPr>
            </a:lvl5pPr>
            <a:lvl6pPr marL="2514600" indent="-228600" defTabSz="11287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1287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1287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128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76FBE12-0844-49D3-96A3-0DA33F4CFD9B}" type="slidenum">
              <a:rPr lang="fr-FR" altLang="fr-FR" sz="1300"/>
              <a:pPr eaLnBrk="1" hangingPunct="1">
                <a:spcBef>
                  <a:spcPct val="0"/>
                </a:spcBef>
              </a:pPr>
              <a:t>4</a:t>
            </a:fld>
            <a:endParaRPr lang="fr-FR" altLang="fr-FR" sz="1300"/>
          </a:p>
        </p:txBody>
      </p:sp>
      <p:sp>
        <p:nvSpPr>
          <p:cNvPr id="35843"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3" tIns="48283" rIns="96563" bIns="48283"/>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fr-FR" sz="1300"/>
              <a:t>AlternConsult</a:t>
            </a:r>
          </a:p>
        </p:txBody>
      </p:sp>
      <p:sp>
        <p:nvSpPr>
          <p:cNvPr id="35844" name="Rectangle 3"/>
          <p:cNvSpPr txBox="1">
            <a:spLocks noGrp="1" noChangeArrowheads="1"/>
          </p:cNvSpPr>
          <p:nvPr/>
        </p:nvSpPr>
        <p:spPr bwMode="auto">
          <a:xfrm>
            <a:off x="4024313"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3" tIns="48283" rIns="96563" bIns="48283"/>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r>
              <a:rPr lang="en-GB" altLang="fr-FR" sz="1300"/>
              <a:t>02/06/06</a:t>
            </a:r>
          </a:p>
        </p:txBody>
      </p:sp>
      <p:sp>
        <p:nvSpPr>
          <p:cNvPr id="35845" name="Rectangle 6"/>
          <p:cNvSpPr txBox="1">
            <a:spLocks noGrp="1" noChangeArrowheads="1"/>
          </p:cNvSpPr>
          <p:nvPr/>
        </p:nvSpPr>
        <p:spPr bwMode="auto">
          <a:xfrm>
            <a:off x="400050" y="9723438"/>
            <a:ext cx="3938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3" tIns="48283" rIns="96563" bIns="48283"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fr-FR" sz="1300"/>
              <a:t>Présentation Bilan Carbone</a:t>
            </a:r>
          </a:p>
        </p:txBody>
      </p:sp>
      <p:sp>
        <p:nvSpPr>
          <p:cNvPr id="35846" name="Rectangle 7"/>
          <p:cNvSpPr txBox="1">
            <a:spLocks noGrp="1" noChangeArrowheads="1"/>
          </p:cNvSpPr>
          <p:nvPr/>
        </p:nvSpPr>
        <p:spPr bwMode="auto">
          <a:xfrm>
            <a:off x="4024313"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3" tIns="48283" rIns="96563" bIns="48283"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667CD14-DA5D-4DCA-B019-35B3096CAFBA}" type="slidenum">
              <a:rPr lang="en-GB" altLang="fr-FR" sz="1300"/>
              <a:pPr algn="r" eaLnBrk="1" hangingPunct="1">
                <a:spcBef>
                  <a:spcPct val="0"/>
                </a:spcBef>
              </a:pPr>
              <a:t>4</a:t>
            </a:fld>
            <a:endParaRPr lang="en-GB" altLang="fr-FR" sz="1300"/>
          </a:p>
        </p:txBody>
      </p:sp>
      <p:sp>
        <p:nvSpPr>
          <p:cNvPr id="35847" name="Rectangle 2"/>
          <p:cNvSpPr>
            <a:spLocks noGrp="1" noRot="1" noChangeAspect="1" noChangeArrowheads="1" noTextEdit="1"/>
          </p:cNvSpPr>
          <p:nvPr>
            <p:ph type="sldImg"/>
          </p:nvPr>
        </p:nvSpPr>
        <p:spPr bwMode="auto">
          <a:xfrm>
            <a:off x="-65088" y="769938"/>
            <a:ext cx="7199313" cy="4051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63" tIns="48283" rIns="96563" bIns="48283" numCol="1" anchor="t" anchorCtr="0" compatLnSpc="1">
            <a:prstTxWarp prst="textNoShape">
              <a:avLst/>
            </a:prstTxWarp>
          </a:bodyPr>
          <a:lstStyle/>
          <a:p>
            <a:pPr eaLnBrk="1" hangingPunct="1">
              <a:spcBef>
                <a:spcPct val="0"/>
              </a:spcBef>
            </a:pPr>
            <a:r>
              <a:rPr lang="en-GB" altLang="fr-FR" noProof="0" dirty="0"/>
              <a:t>The second change in the order of magnitude is the evolution</a:t>
            </a:r>
            <a:r>
              <a:rPr lang="en-GB" altLang="fr-FR" baseline="0" noProof="0" dirty="0"/>
              <a:t> of the individual average annual consumption of energy. That is, we take the world annual consumption of energy, and we simply divide it by the total number of inhabitants on the earth.</a:t>
            </a:r>
          </a:p>
          <a:p>
            <a:pPr eaLnBrk="1" hangingPunct="1">
              <a:spcBef>
                <a:spcPct val="0"/>
              </a:spcBef>
            </a:pPr>
            <a:r>
              <a:rPr lang="en-GB" altLang="fr-FR" baseline="0" noProof="0" dirty="0"/>
              <a:t>Then we have about 0,15 Toe per person per annum in 1880. That has been multiplied by more than 10 over a little more than a century to reach 1,7 Toe in the current period.</a:t>
            </a:r>
            <a:endParaRPr lang="en-GB" altLang="fr-FR" noProof="0" dirty="0"/>
          </a:p>
          <a:p>
            <a:pPr eaLnBrk="1" hangingPunct="1">
              <a:spcBef>
                <a:spcPct val="0"/>
              </a:spcBef>
            </a:pPr>
            <a:r>
              <a:rPr lang="en-GB" altLang="fr-FR" noProof="0" dirty="0"/>
              <a:t>Please note that data here are expressed in Toe, which represents the quantity of heat you can get from burning 1 ton of oil. This is</a:t>
            </a:r>
            <a:r>
              <a:rPr lang="en-GB" altLang="fr-FR" baseline="0" noProof="0" dirty="0"/>
              <a:t> an energy unit commonly used in the statistics. If you are not familiar with that unit, you might be more familiar with an other unit such as kWh, or m3 (for natural gas) for example. As we’ll see later, when we do carbon footprint calculation, a lot has to do with energy, and having a minimum knowledge of energy unit will be helpful to you. </a:t>
            </a:r>
            <a:endParaRPr lang="en-GB" altLang="fr-FR" noProof="0" dirty="0"/>
          </a:p>
          <a:p>
            <a:pPr eaLnBrk="1" hangingPunct="1">
              <a:spcBef>
                <a:spcPct val="0"/>
              </a:spcBef>
            </a:pPr>
            <a:endParaRPr lang="en-GB" altLang="fr-FR" noProof="0" dirty="0"/>
          </a:p>
          <a:p>
            <a:pPr eaLnBrk="1" hangingPunct="1">
              <a:spcBef>
                <a:spcPct val="0"/>
              </a:spcBef>
            </a:pPr>
            <a:r>
              <a:rPr lang="en-GB" altLang="fr-FR" noProof="0" dirty="0"/>
              <a:t>We</a:t>
            </a:r>
            <a:r>
              <a:rPr lang="en-GB" altLang="fr-FR" baseline="0" noProof="0" dirty="0"/>
              <a:t> can also highlight on this chart that the growth has been particularly strong during the 1945 – 1975 period.</a:t>
            </a:r>
          </a:p>
          <a:p>
            <a:pPr eaLnBrk="1" hangingPunct="1">
              <a:spcBef>
                <a:spcPct val="0"/>
              </a:spcBef>
            </a:pPr>
            <a:r>
              <a:rPr lang="en-GB" altLang="fr-FR" baseline="0" noProof="0" dirty="0"/>
              <a:t>Keep also in mind that these data are a world average. The value for individuals in richest countries is between 3 to 6 times higher than that.</a:t>
            </a:r>
            <a:endParaRPr lang="en-GB" altLang="fr-FR" noProof="0" dirty="0"/>
          </a:p>
          <a:p>
            <a:pPr eaLnBrk="1" hangingPunct="1">
              <a:spcBef>
                <a:spcPct val="0"/>
              </a:spcBef>
            </a:pPr>
            <a:endParaRPr lang="en-GB" altLang="fr-FR" noProof="0" dirty="0"/>
          </a:p>
        </p:txBody>
      </p:sp>
    </p:spTree>
    <p:extLst>
      <p:ext uri="{BB962C8B-B14F-4D97-AF65-F5344CB8AC3E}">
        <p14:creationId xmlns:p14="http://schemas.microsoft.com/office/powerpoint/2010/main" val="71224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4024313"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7" tIns="48189" rIns="96377" bIns="48189"/>
          <a:lstStyle>
            <a:lvl1pPr defTabSz="1128713">
              <a:spcBef>
                <a:spcPct val="30000"/>
              </a:spcBef>
              <a:defRPr sz="1200">
                <a:solidFill>
                  <a:schemeClr val="tx1"/>
                </a:solidFill>
                <a:latin typeface="Calibri" panose="020F0502020204030204" pitchFamily="34" charset="0"/>
              </a:defRPr>
            </a:lvl1pPr>
            <a:lvl2pPr marL="742950" indent="-285750" defTabSz="1128713">
              <a:spcBef>
                <a:spcPct val="30000"/>
              </a:spcBef>
              <a:defRPr sz="1200">
                <a:solidFill>
                  <a:schemeClr val="tx1"/>
                </a:solidFill>
                <a:latin typeface="Calibri" panose="020F0502020204030204" pitchFamily="34" charset="0"/>
              </a:defRPr>
            </a:lvl2pPr>
            <a:lvl3pPr marL="1143000" indent="-228600" defTabSz="1128713">
              <a:spcBef>
                <a:spcPct val="30000"/>
              </a:spcBef>
              <a:defRPr sz="1200">
                <a:solidFill>
                  <a:schemeClr val="tx1"/>
                </a:solidFill>
                <a:latin typeface="Calibri" panose="020F0502020204030204" pitchFamily="34" charset="0"/>
              </a:defRPr>
            </a:lvl3pPr>
            <a:lvl4pPr marL="1600200" indent="-228600" defTabSz="1128713">
              <a:spcBef>
                <a:spcPct val="30000"/>
              </a:spcBef>
              <a:defRPr sz="1200">
                <a:solidFill>
                  <a:schemeClr val="tx1"/>
                </a:solidFill>
                <a:latin typeface="Calibri" panose="020F0502020204030204" pitchFamily="34" charset="0"/>
              </a:defRPr>
            </a:lvl4pPr>
            <a:lvl5pPr marL="2057400" indent="-228600" defTabSz="1128713">
              <a:spcBef>
                <a:spcPct val="30000"/>
              </a:spcBef>
              <a:defRPr sz="1200">
                <a:solidFill>
                  <a:schemeClr val="tx1"/>
                </a:solidFill>
                <a:latin typeface="Calibri" panose="020F0502020204030204" pitchFamily="34" charset="0"/>
              </a:defRPr>
            </a:lvl5pPr>
            <a:lvl6pPr marL="2514600" indent="-228600" defTabSz="11287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1287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1287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128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2F20312-DFE4-433E-BE8E-E168C62C40ED}" type="slidenum">
              <a:rPr lang="fr-FR" altLang="fr-FR" sz="1300"/>
              <a:pPr eaLnBrk="1" hangingPunct="1">
                <a:spcBef>
                  <a:spcPct val="0"/>
                </a:spcBef>
              </a:pPr>
              <a:t>5</a:t>
            </a:fld>
            <a:endParaRPr lang="fr-FR" altLang="fr-FR" sz="1300"/>
          </a:p>
        </p:txBody>
      </p:sp>
      <p:sp>
        <p:nvSpPr>
          <p:cNvPr id="37891" name="Rectangle 7"/>
          <p:cNvSpPr txBox="1">
            <a:spLocks noGrp="1" noChangeArrowheads="1"/>
          </p:cNvSpPr>
          <p:nvPr/>
        </p:nvSpPr>
        <p:spPr bwMode="auto">
          <a:xfrm>
            <a:off x="4024313"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3" tIns="48283" rIns="96563" bIns="48283"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F8C83A9-BA54-431A-9F15-5D1E25A57C75}" type="slidenum">
              <a:rPr lang="fr-FR" altLang="fr-FR" sz="1300"/>
              <a:pPr algn="r" eaLnBrk="1" hangingPunct="1">
                <a:spcBef>
                  <a:spcPct val="0"/>
                </a:spcBef>
              </a:pPr>
              <a:t>5</a:t>
            </a:fld>
            <a:endParaRPr lang="fr-FR" altLang="fr-FR" sz="1300"/>
          </a:p>
        </p:txBody>
      </p:sp>
      <p:sp>
        <p:nvSpPr>
          <p:cNvPr id="37892" name="Rectangle 2"/>
          <p:cNvSpPr>
            <a:spLocks noGrp="1" noRot="1" noChangeAspect="1" noChangeArrowheads="1" noTextEdit="1"/>
          </p:cNvSpPr>
          <p:nvPr>
            <p:ph type="sldImg"/>
          </p:nvPr>
        </p:nvSpPr>
        <p:spPr bwMode="auto">
          <a:xfrm>
            <a:off x="141288" y="768350"/>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3"/>
          <p:cNvSpPr>
            <a:spLocks noGrp="1" noChangeArrowheads="1"/>
          </p:cNvSpPr>
          <p:nvPr>
            <p:ph type="body" idx="1"/>
          </p:nvPr>
        </p:nvSpPr>
        <p:spPr bwMode="auto">
          <a:xfrm>
            <a:off x="947738" y="4862513"/>
            <a:ext cx="5207000" cy="4603750"/>
          </a:xfrm>
          <a:solidFill>
            <a:srgbClr val="FFFFFF"/>
          </a:solidFill>
          <a:ln>
            <a:solidFill>
              <a:srgbClr val="000000"/>
            </a:solidFill>
            <a:miter lim="800000"/>
            <a:headEnd/>
            <a:tailEnd/>
          </a:ln>
        </p:spPr>
        <p:txBody>
          <a:bodyPr wrap="square" lIns="96563" tIns="48283" rIns="96563" bIns="48283" numCol="1" anchor="t" anchorCtr="0" compatLnSpc="1">
            <a:prstTxWarp prst="textNoShape">
              <a:avLst/>
            </a:prstTxWarp>
          </a:bodyPr>
          <a:lstStyle/>
          <a:p>
            <a:pPr eaLnBrk="1" hangingPunct="1">
              <a:spcBef>
                <a:spcPct val="0"/>
              </a:spcBef>
            </a:pPr>
            <a:r>
              <a:rPr lang="en-GB" altLang="fr-FR" noProof="0" dirty="0"/>
              <a:t>If we combine the 2 previous charts and</a:t>
            </a:r>
            <a:r>
              <a:rPr lang="en-GB" altLang="fr-FR" baseline="0" noProof="0" dirty="0"/>
              <a:t> data : 7 times more people and each individual consuming 10 times more energy, gives us an explosion of the world energy consumption : a multiplication by more than 70 over just 150 years or so. </a:t>
            </a:r>
          </a:p>
          <a:p>
            <a:pPr eaLnBrk="1" hangingPunct="1">
              <a:spcBef>
                <a:spcPct val="0"/>
              </a:spcBef>
            </a:pPr>
            <a:r>
              <a:rPr lang="en-GB" altLang="fr-FR" baseline="0" noProof="0" dirty="0"/>
              <a:t>That is represented of this chart, where we also have the breakdown of that consumption across the different energy sources. Dark blue is for coal, red is for oil, green is for gas, purple is for hydro, light blue for nuclear and yellow for the other renewables. We can make few comments here :</a:t>
            </a:r>
          </a:p>
          <a:p>
            <a:pPr marL="171450" indent="-171450" eaLnBrk="1" hangingPunct="1">
              <a:spcBef>
                <a:spcPct val="0"/>
              </a:spcBef>
              <a:buFontTx/>
              <a:buChar char="-"/>
            </a:pPr>
            <a:r>
              <a:rPr lang="en-GB" altLang="fr-FR" baseline="0" noProof="0" dirty="0"/>
              <a:t>First over time, the different resources have been used one after the other. First coal, then oil, then gas </a:t>
            </a:r>
            <a:r>
              <a:rPr lang="en-GB" altLang="fr-FR" baseline="0" noProof="0" dirty="0" err="1"/>
              <a:t>etc</a:t>
            </a:r>
            <a:r>
              <a:rPr lang="en-GB" altLang="fr-FR" baseline="0" noProof="0" dirty="0"/>
              <a:t>… However, the growing consumption of one particular resource did not mean a decrease of the previously used ones. We just added resources one to the other. </a:t>
            </a:r>
          </a:p>
          <a:p>
            <a:pPr marL="171450" indent="-171450" eaLnBrk="1" hangingPunct="1">
              <a:spcBef>
                <a:spcPct val="0"/>
              </a:spcBef>
              <a:buFontTx/>
              <a:buChar char="-"/>
            </a:pPr>
            <a:r>
              <a:rPr lang="en-GB" altLang="fr-FR" baseline="0" noProof="0" dirty="0"/>
              <a:t>Second more than 90% of our current consumption is based on fossil resources (and I also consider in that category uranium for nuclear). And by definition those resources are not renewable, at least at human time scale. In about 100 million years there will be new oil available. We just need to wait…</a:t>
            </a:r>
            <a:endParaRPr lang="en-GB" altLang="fr-FR" noProof="0" dirty="0"/>
          </a:p>
          <a:p>
            <a:pPr eaLnBrk="1" hangingPunct="1">
              <a:spcBef>
                <a:spcPct val="0"/>
              </a:spcBef>
            </a:pPr>
            <a:endParaRPr lang="en-GB" altLang="fr-FR" noProof="0" dirty="0"/>
          </a:p>
          <a:p>
            <a:pPr eaLnBrk="1" hangingPunct="1">
              <a:spcBef>
                <a:spcPct val="0"/>
              </a:spcBef>
            </a:pPr>
            <a:r>
              <a:rPr lang="en-GB" altLang="fr-FR" noProof="0" dirty="0"/>
              <a:t>In parallel, as it’s illustrated on this chart, during the same period, the world GDP</a:t>
            </a:r>
            <a:r>
              <a:rPr lang="en-GB" altLang="fr-FR" baseline="0" noProof="0" dirty="0"/>
              <a:t> followed the same trend, and that is normal. Can you tell me why ?</a:t>
            </a:r>
          </a:p>
          <a:p>
            <a:pPr eaLnBrk="1" hangingPunct="1">
              <a:spcBef>
                <a:spcPct val="0"/>
              </a:spcBef>
            </a:pPr>
            <a:r>
              <a:rPr lang="en-GB" altLang="fr-FR" baseline="0" noProof="0" dirty="0"/>
              <a:t>Very simply explained, all our economic activity does one thing : it transform something from one initial stage to another stage. And that transformation is done to generate value. But from a physical standpoint, when you transform something from stage 1 to stage 3 you need energy. Always. And if you can access huge quantity of energy resources very easily and very cheap, therefore you can transform more and more things, and then generate more and more financial value. </a:t>
            </a:r>
            <a:endParaRPr lang="en-GB" altLang="fr-FR" noProof="0" dirty="0"/>
          </a:p>
        </p:txBody>
      </p:sp>
    </p:spTree>
    <p:extLst>
      <p:ext uri="{BB962C8B-B14F-4D97-AF65-F5344CB8AC3E}">
        <p14:creationId xmlns:p14="http://schemas.microsoft.com/office/powerpoint/2010/main" val="214928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46253"/>
            <a:ext cx="10515600" cy="668147"/>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207008"/>
            <a:ext cx="10515600" cy="496995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Image 6"/>
          <p:cNvPicPr>
            <a:picLocks noChangeAspect="1"/>
          </p:cNvPicPr>
          <p:nvPr userDrawn="1"/>
        </p:nvPicPr>
        <p:blipFill>
          <a:blip r:embed="rId13"/>
          <a:stretch>
            <a:fillRect/>
          </a:stretch>
        </p:blipFill>
        <p:spPr>
          <a:xfrm>
            <a:off x="10320466" y="6304912"/>
            <a:ext cx="1033334" cy="468000"/>
          </a:xfrm>
          <a:prstGeom prst="rect">
            <a:avLst/>
          </a:prstGeom>
        </p:spPr>
      </p:pic>
      <p:cxnSp>
        <p:nvCxnSpPr>
          <p:cNvPr id="9" name="Connecteur droit 8"/>
          <p:cNvCxnSpPr/>
          <p:nvPr userDrawn="1"/>
        </p:nvCxnSpPr>
        <p:spPr>
          <a:xfrm>
            <a:off x="838200" y="6176963"/>
            <a:ext cx="105156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3061009"/>
            <a:ext cx="9144000" cy="1134753"/>
          </a:xfrm>
        </p:spPr>
        <p:txBody>
          <a:bodyPr/>
          <a:lstStyle/>
          <a:p>
            <a:r>
              <a:rPr lang="en-US" dirty="0" err="1"/>
              <a:t>Climfoot</a:t>
            </a:r>
            <a:r>
              <a:rPr lang="en-US" dirty="0"/>
              <a:t> training session</a:t>
            </a:r>
          </a:p>
        </p:txBody>
      </p:sp>
      <p:sp>
        <p:nvSpPr>
          <p:cNvPr id="3" name="Sous-titre 2"/>
          <p:cNvSpPr>
            <a:spLocks noGrp="1"/>
          </p:cNvSpPr>
          <p:nvPr>
            <p:ph type="subTitle" idx="1"/>
          </p:nvPr>
        </p:nvSpPr>
        <p:spPr>
          <a:xfrm>
            <a:off x="1524000" y="4425696"/>
            <a:ext cx="9144000" cy="1453896"/>
          </a:xfrm>
        </p:spPr>
        <p:txBody>
          <a:bodyPr>
            <a:normAutofit/>
          </a:bodyPr>
          <a:lstStyle/>
          <a:p>
            <a:r>
              <a:rPr lang="en-US" dirty="0"/>
              <a:t>20-21 April 2016</a:t>
            </a:r>
          </a:p>
          <a:p>
            <a:endParaRPr lang="en-US" dirty="0"/>
          </a:p>
          <a:p>
            <a:r>
              <a:rPr lang="en-US" dirty="0"/>
              <a:t>Energy and climate global challenges</a:t>
            </a:r>
          </a:p>
        </p:txBody>
      </p:sp>
      <p:pic>
        <p:nvPicPr>
          <p:cNvPr id="4" name="Image 3"/>
          <p:cNvPicPr>
            <a:picLocks noChangeAspect="1"/>
          </p:cNvPicPr>
          <p:nvPr/>
        </p:nvPicPr>
        <p:blipFill>
          <a:blip r:embed="rId3"/>
          <a:stretch>
            <a:fillRect/>
          </a:stretch>
        </p:blipFill>
        <p:spPr>
          <a:xfrm>
            <a:off x="4908395" y="455865"/>
            <a:ext cx="2375210" cy="2375210"/>
          </a:xfrm>
          <a:prstGeom prst="rect">
            <a:avLst/>
          </a:prstGeom>
        </p:spPr>
      </p:pic>
    </p:spTree>
    <p:extLst>
      <p:ext uri="{BB962C8B-B14F-4D97-AF65-F5344CB8AC3E}">
        <p14:creationId xmlns:p14="http://schemas.microsoft.com/office/powerpoint/2010/main" val="240617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descr="Papier de soie bleu"/>
          <p:cNvSpPr>
            <a:spLocks noGrp="1" noChangeArrowheads="1"/>
          </p:cNvSpPr>
          <p:nvPr>
            <p:ph type="title"/>
          </p:nvPr>
        </p:nvSpPr>
        <p:spPr/>
        <p:txBody>
          <a:bodyPr anchor="t"/>
          <a:lstStyle/>
          <a:p>
            <a:pPr defTabSz="912813"/>
            <a:r>
              <a:rPr lang="en-US" altLang="fr-FR" sz="3200" dirty="0"/>
              <a:t>First major global change</a:t>
            </a:r>
          </a:p>
        </p:txBody>
      </p:sp>
      <p:sp>
        <p:nvSpPr>
          <p:cNvPr id="32771" name="Text Box 4"/>
          <p:cNvSpPr txBox="1">
            <a:spLocks noChangeArrowheads="1"/>
          </p:cNvSpPr>
          <p:nvPr/>
        </p:nvSpPr>
        <p:spPr bwMode="auto">
          <a:xfrm>
            <a:off x="1992313" y="869156"/>
            <a:ext cx="6480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Font typeface="Arial" panose="020B0604020202020204" pitchFamily="34" charset="0"/>
              <a:buChar char="•"/>
              <a:defRPr sz="3200">
                <a:solidFill>
                  <a:srgbClr val="D46515"/>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46515"/>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46515"/>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46515"/>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46515"/>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9pPr>
          </a:lstStyle>
          <a:p>
            <a:pPr eaLnBrk="1" hangingPunct="1">
              <a:spcBef>
                <a:spcPct val="0"/>
              </a:spcBef>
              <a:buFontTx/>
              <a:buNone/>
            </a:pPr>
            <a:r>
              <a:rPr lang="en-US" altLang="fr-FR" sz="1800" dirty="0">
                <a:solidFill>
                  <a:schemeClr val="tx1"/>
                </a:solidFill>
              </a:rPr>
              <a:t>     We are much more numerous for not a very long time</a:t>
            </a:r>
          </a:p>
        </p:txBody>
      </p:sp>
      <p:sp>
        <p:nvSpPr>
          <p:cNvPr id="32772" name="Line 6"/>
          <p:cNvSpPr>
            <a:spLocks noChangeShapeType="1"/>
          </p:cNvSpPr>
          <p:nvPr/>
        </p:nvSpPr>
        <p:spPr bwMode="auto">
          <a:xfrm>
            <a:off x="4835525" y="4043680"/>
            <a:ext cx="1206500" cy="4191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en-US" dirty="0"/>
          </a:p>
        </p:txBody>
      </p:sp>
      <p:sp>
        <p:nvSpPr>
          <p:cNvPr id="32773" name="Line 8"/>
          <p:cNvSpPr>
            <a:spLocks noChangeShapeType="1"/>
          </p:cNvSpPr>
          <p:nvPr/>
        </p:nvSpPr>
        <p:spPr bwMode="auto">
          <a:xfrm>
            <a:off x="4543425" y="2570480"/>
            <a:ext cx="1676400" cy="7493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en-US" dirty="0"/>
          </a:p>
        </p:txBody>
      </p:sp>
      <p:pic>
        <p:nvPicPr>
          <p:cNvPr id="3277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538" y="1365568"/>
            <a:ext cx="6907212"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à coins arrondis 15"/>
          <p:cNvSpPr>
            <a:spLocks noChangeArrowheads="1"/>
          </p:cNvSpPr>
          <p:nvPr/>
        </p:nvSpPr>
        <p:spPr bwMode="auto">
          <a:xfrm>
            <a:off x="7535864" y="2005331"/>
            <a:ext cx="1584324" cy="434975"/>
          </a:xfrm>
          <a:prstGeom prst="roundRect">
            <a:avLst>
              <a:gd name="adj" fmla="val 16667"/>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rgbClr val="D46515"/>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46515"/>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46515"/>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46515"/>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46515"/>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9pPr>
          </a:lstStyle>
          <a:p>
            <a:pPr algn="ctr" eaLnBrk="1" hangingPunct="1">
              <a:spcBef>
                <a:spcPct val="0"/>
              </a:spcBef>
              <a:buFontTx/>
              <a:buNone/>
            </a:pPr>
            <a:r>
              <a:rPr lang="en-US" altLang="fr-FR" sz="1800" dirty="0">
                <a:solidFill>
                  <a:schemeClr val="bg1"/>
                </a:solidFill>
              </a:rPr>
              <a:t>X 2 in 40 years</a:t>
            </a:r>
          </a:p>
        </p:txBody>
      </p:sp>
      <p:sp>
        <p:nvSpPr>
          <p:cNvPr id="18" name="Rectangle à coins arrondis 17"/>
          <p:cNvSpPr>
            <a:spLocks noChangeArrowheads="1"/>
          </p:cNvSpPr>
          <p:nvPr/>
        </p:nvSpPr>
        <p:spPr bwMode="auto">
          <a:xfrm>
            <a:off x="7535864" y="3349943"/>
            <a:ext cx="1584325" cy="436562"/>
          </a:xfrm>
          <a:prstGeom prst="roundRect">
            <a:avLst>
              <a:gd name="adj" fmla="val 16667"/>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rgbClr val="D46515"/>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46515"/>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46515"/>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46515"/>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46515"/>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9pPr>
          </a:lstStyle>
          <a:p>
            <a:pPr eaLnBrk="1" hangingPunct="1">
              <a:spcBef>
                <a:spcPct val="0"/>
              </a:spcBef>
              <a:buFontTx/>
              <a:buNone/>
            </a:pPr>
            <a:r>
              <a:rPr lang="en-US" altLang="fr-FR" sz="1800" dirty="0">
                <a:solidFill>
                  <a:schemeClr val="bg1"/>
                </a:solidFill>
              </a:rPr>
              <a:t>X 7 in 200 years</a:t>
            </a:r>
          </a:p>
        </p:txBody>
      </p:sp>
      <p:sp>
        <p:nvSpPr>
          <p:cNvPr id="32777" name="Text Box 2"/>
          <p:cNvSpPr txBox="1">
            <a:spLocks noChangeArrowheads="1"/>
          </p:cNvSpPr>
          <p:nvPr/>
        </p:nvSpPr>
        <p:spPr bwMode="auto">
          <a:xfrm>
            <a:off x="3792538" y="5934393"/>
            <a:ext cx="5168900"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Font typeface="Arial" panose="020B0604020202020204" pitchFamily="34" charset="0"/>
              <a:buChar char="•"/>
              <a:defRPr sz="3200">
                <a:solidFill>
                  <a:srgbClr val="D46515"/>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46515"/>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46515"/>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46515"/>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46515"/>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9pPr>
          </a:lstStyle>
          <a:p>
            <a:pPr eaLnBrk="1" hangingPunct="1">
              <a:spcBef>
                <a:spcPct val="30000"/>
              </a:spcBef>
              <a:buFontTx/>
              <a:buNone/>
            </a:pPr>
            <a:r>
              <a:rPr lang="en-US" altLang="fr-FR" sz="1200" dirty="0">
                <a:solidFill>
                  <a:schemeClr val="tx1"/>
                </a:solidFill>
              </a:rPr>
              <a:t>(Sources United Nation and US Census Bureau,</a:t>
            </a:r>
          </a:p>
        </p:txBody>
      </p:sp>
    </p:spTree>
    <p:custDataLst>
      <p:tags r:id="rId1"/>
    </p:custDataLst>
    <p:extLst>
      <p:ext uri="{BB962C8B-B14F-4D97-AF65-F5344CB8AC3E}">
        <p14:creationId xmlns:p14="http://schemas.microsoft.com/office/powerpoint/2010/main" val="1599572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5"/>
          <p:cNvSpPr>
            <a:spLocks noGrp="1"/>
          </p:cNvSpPr>
          <p:nvPr>
            <p:ph type="title"/>
          </p:nvPr>
        </p:nvSpPr>
        <p:spPr>
          <a:xfrm>
            <a:off x="2855914" y="2565400"/>
            <a:ext cx="7634287" cy="1143000"/>
          </a:xfrm>
        </p:spPr>
        <p:txBody>
          <a:bodyPr/>
          <a:lstStyle/>
          <a:p>
            <a:r>
              <a:rPr lang="fr-FR" altLang="fr-FR" dirty="0"/>
              <a:t>ENERGY</a:t>
            </a:r>
          </a:p>
        </p:txBody>
      </p:sp>
    </p:spTree>
    <p:custDataLst>
      <p:tags r:id="rId1"/>
    </p:custDataLst>
    <p:extLst>
      <p:ext uri="{BB962C8B-B14F-4D97-AF65-F5344CB8AC3E}">
        <p14:creationId xmlns:p14="http://schemas.microsoft.com/office/powerpoint/2010/main" val="119571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descr="Papier de soie bleu"/>
          <p:cNvSpPr>
            <a:spLocks noGrp="1" noChangeArrowheads="1"/>
          </p:cNvSpPr>
          <p:nvPr>
            <p:ph type="title"/>
          </p:nvPr>
        </p:nvSpPr>
        <p:spPr/>
        <p:txBody>
          <a:bodyPr anchor="t"/>
          <a:lstStyle/>
          <a:p>
            <a:pPr defTabSz="912813"/>
            <a:r>
              <a:rPr lang="en-US" altLang="fr-FR" sz="3200" dirty="0"/>
              <a:t>Second major global change</a:t>
            </a:r>
          </a:p>
        </p:txBody>
      </p:sp>
      <p:sp>
        <p:nvSpPr>
          <p:cNvPr id="34819" name="Text Box 3"/>
          <p:cNvSpPr txBox="1">
            <a:spLocks noChangeArrowheads="1"/>
          </p:cNvSpPr>
          <p:nvPr/>
        </p:nvSpPr>
        <p:spPr bwMode="auto">
          <a:xfrm>
            <a:off x="838200" y="729742"/>
            <a:ext cx="7027661"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Font typeface="Arial" panose="020B0604020202020204" pitchFamily="34" charset="0"/>
              <a:buChar char="•"/>
              <a:defRPr sz="3200">
                <a:solidFill>
                  <a:srgbClr val="D46515"/>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46515"/>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46515"/>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46515"/>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46515"/>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9pPr>
          </a:lstStyle>
          <a:p>
            <a:pPr eaLnBrk="1" hangingPunct="1">
              <a:spcBef>
                <a:spcPct val="0"/>
              </a:spcBef>
              <a:buFontTx/>
              <a:buNone/>
            </a:pPr>
            <a:r>
              <a:rPr lang="en-US" altLang="fr-FR" sz="1800" dirty="0">
                <a:solidFill>
                  <a:schemeClr val="tx1"/>
                </a:solidFill>
              </a:rPr>
              <a:t>Our individual consumption grew very rapidly over a short period of time</a:t>
            </a:r>
          </a:p>
        </p:txBody>
      </p:sp>
      <p:sp>
        <p:nvSpPr>
          <p:cNvPr id="34820" name="Text Box 5"/>
          <p:cNvSpPr txBox="1">
            <a:spLocks noChangeArrowheads="1"/>
          </p:cNvSpPr>
          <p:nvPr/>
        </p:nvSpPr>
        <p:spPr bwMode="auto">
          <a:xfrm>
            <a:off x="1785938" y="2776539"/>
            <a:ext cx="1295400" cy="170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Font typeface="Arial" panose="020B0604020202020204" pitchFamily="34" charset="0"/>
              <a:buChar char="•"/>
              <a:defRPr sz="3200">
                <a:solidFill>
                  <a:srgbClr val="D46515"/>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46515"/>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46515"/>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46515"/>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46515"/>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9pPr>
          </a:lstStyle>
          <a:p>
            <a:pPr eaLnBrk="1" hangingPunct="1">
              <a:spcBef>
                <a:spcPct val="50000"/>
              </a:spcBef>
              <a:buFontTx/>
              <a:buNone/>
            </a:pPr>
            <a:r>
              <a:rPr lang="en-US" altLang="fr-FR" sz="1800" b="1" dirty="0">
                <a:solidFill>
                  <a:schemeClr val="tx1"/>
                </a:solidFill>
              </a:rPr>
              <a:t>Energy cons. </a:t>
            </a:r>
            <a:r>
              <a:rPr lang="en-US" altLang="fr-FR" sz="1800" b="1" dirty="0" err="1">
                <a:solidFill>
                  <a:schemeClr val="tx1"/>
                </a:solidFill>
              </a:rPr>
              <a:t>Excep</a:t>
            </a:r>
            <a:r>
              <a:rPr lang="en-US" altLang="fr-FR" sz="1800" b="1" dirty="0">
                <a:solidFill>
                  <a:schemeClr val="tx1"/>
                </a:solidFill>
              </a:rPr>
              <a:t> biomass, in Toe per inhabitant </a:t>
            </a:r>
          </a:p>
          <a:p>
            <a:pPr eaLnBrk="1" hangingPunct="1">
              <a:spcBef>
                <a:spcPct val="50000"/>
              </a:spcBef>
              <a:buFontTx/>
              <a:buNone/>
            </a:pPr>
            <a:r>
              <a:rPr lang="en-US" altLang="fr-FR" sz="1000" b="1" i="1" dirty="0">
                <a:solidFill>
                  <a:schemeClr val="tx1"/>
                </a:solidFill>
              </a:rPr>
              <a:t>Various Sources</a:t>
            </a:r>
          </a:p>
        </p:txBody>
      </p:sp>
      <p:sp>
        <p:nvSpPr>
          <p:cNvPr id="34821" name="Text Box 6"/>
          <p:cNvSpPr txBox="1">
            <a:spLocks noChangeArrowheads="1"/>
          </p:cNvSpPr>
          <p:nvPr/>
        </p:nvSpPr>
        <p:spPr bwMode="auto">
          <a:xfrm>
            <a:off x="2982912" y="5812633"/>
            <a:ext cx="7042170" cy="5847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a:spcBef>
                <a:spcPct val="20000"/>
              </a:spcBef>
              <a:buFont typeface="Arial" panose="020B0604020202020204" pitchFamily="34" charset="0"/>
              <a:buChar char="•"/>
              <a:defRPr sz="3200">
                <a:solidFill>
                  <a:srgbClr val="D46515"/>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46515"/>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46515"/>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46515"/>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46515"/>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9pPr>
          </a:lstStyle>
          <a:p>
            <a:pPr eaLnBrk="1" hangingPunct="1">
              <a:spcBef>
                <a:spcPct val="0"/>
              </a:spcBef>
              <a:buFontTx/>
              <a:buNone/>
            </a:pPr>
            <a:r>
              <a:rPr lang="en-US" altLang="fr-FR" sz="1600" b="1" dirty="0">
                <a:solidFill>
                  <a:schemeClr val="tx1"/>
                </a:solidFill>
              </a:rPr>
              <a:t>Toe</a:t>
            </a:r>
            <a:r>
              <a:rPr lang="en-US" altLang="fr-FR" sz="1600" dirty="0">
                <a:solidFill>
                  <a:schemeClr val="tx1"/>
                </a:solidFill>
              </a:rPr>
              <a:t> = Ton of Oil Equivalent </a:t>
            </a:r>
          </a:p>
          <a:p>
            <a:pPr eaLnBrk="1" hangingPunct="1">
              <a:spcBef>
                <a:spcPct val="0"/>
              </a:spcBef>
              <a:buFontTx/>
              <a:buNone/>
            </a:pPr>
            <a:r>
              <a:rPr lang="en-US" altLang="fr-FR" sz="1600" dirty="0">
                <a:solidFill>
                  <a:schemeClr val="tx1"/>
                </a:solidFill>
              </a:rPr>
              <a:t>1 Toe = 7,3 barrels = 11600 kWh = 1200 m3 natural gas = 3 tons of wood</a:t>
            </a:r>
          </a:p>
        </p:txBody>
      </p:sp>
      <p:pic>
        <p:nvPicPr>
          <p:cNvPr id="2" name="Image 1"/>
          <p:cNvPicPr>
            <a:picLocks noChangeAspect="1"/>
          </p:cNvPicPr>
          <p:nvPr/>
        </p:nvPicPr>
        <p:blipFill>
          <a:blip r:embed="rId4"/>
          <a:stretch>
            <a:fillRect/>
          </a:stretch>
        </p:blipFill>
        <p:spPr>
          <a:xfrm>
            <a:off x="3048803" y="1417638"/>
            <a:ext cx="7102456" cy="4340728"/>
          </a:xfrm>
          <a:prstGeom prst="rect">
            <a:avLst/>
          </a:prstGeom>
        </p:spPr>
      </p:pic>
    </p:spTree>
    <p:custDataLst>
      <p:tags r:id="rId1"/>
    </p:custDataLst>
    <p:extLst>
      <p:ext uri="{BB962C8B-B14F-4D97-AF65-F5344CB8AC3E}">
        <p14:creationId xmlns:p14="http://schemas.microsoft.com/office/powerpoint/2010/main" val="39563225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166939" y="5462609"/>
            <a:ext cx="8328025" cy="5478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Font typeface="Arial" panose="020B0604020202020204" pitchFamily="34" charset="0"/>
              <a:buChar char="•"/>
              <a:defRPr sz="3200">
                <a:solidFill>
                  <a:srgbClr val="D46515"/>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46515"/>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46515"/>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46515"/>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46515"/>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46515"/>
                </a:solidFill>
                <a:latin typeface="Calibri" panose="020F0502020204030204" pitchFamily="34" charset="0"/>
              </a:defRPr>
            </a:lvl9pPr>
          </a:lstStyle>
          <a:p>
            <a:pPr eaLnBrk="1" hangingPunct="1">
              <a:spcBef>
                <a:spcPct val="30000"/>
              </a:spcBef>
              <a:buFontTx/>
              <a:buNone/>
            </a:pPr>
            <a:r>
              <a:rPr lang="en-US" altLang="fr-FR" sz="1400" dirty="0">
                <a:solidFill>
                  <a:schemeClr val="tx1"/>
                </a:solidFill>
              </a:rPr>
              <a:t>World consumption in </a:t>
            </a:r>
            <a:r>
              <a:rPr lang="en-US" altLang="fr-FR" sz="1400" dirty="0" err="1">
                <a:solidFill>
                  <a:schemeClr val="tx1"/>
                </a:solidFill>
              </a:rPr>
              <a:t>MToe</a:t>
            </a:r>
            <a:r>
              <a:rPr lang="en-US" altLang="fr-FR" sz="1400" dirty="0">
                <a:solidFill>
                  <a:schemeClr val="tx1"/>
                </a:solidFill>
              </a:rPr>
              <a:t> (millions of tons of oil equivalent) since 1850. (Source TSP Database</a:t>
            </a:r>
            <a:r>
              <a:rPr lang="en-US" altLang="fr-FR" sz="1200" dirty="0">
                <a:solidFill>
                  <a:schemeClr val="tx1"/>
                </a:solidFill>
              </a:rPr>
              <a:t>)</a:t>
            </a:r>
          </a:p>
          <a:p>
            <a:pPr eaLnBrk="1" hangingPunct="1">
              <a:spcBef>
                <a:spcPct val="30000"/>
              </a:spcBef>
              <a:buFontTx/>
              <a:buNone/>
            </a:pPr>
            <a:r>
              <a:rPr lang="en-US" altLang="fr-FR" sz="1200" dirty="0">
                <a:solidFill>
                  <a:schemeClr val="tx1"/>
                </a:solidFill>
              </a:rPr>
              <a:t>GNP in $billions since 1820. (Sources : Angus Maddison)</a:t>
            </a:r>
          </a:p>
        </p:txBody>
      </p:sp>
      <p:sp>
        <p:nvSpPr>
          <p:cNvPr id="36867" name="Titre 14"/>
          <p:cNvSpPr>
            <a:spLocks noGrp="1"/>
          </p:cNvSpPr>
          <p:nvPr>
            <p:ph type="title"/>
          </p:nvPr>
        </p:nvSpPr>
        <p:spPr>
          <a:xfrm>
            <a:off x="1847851" y="44450"/>
            <a:ext cx="8647113" cy="1143000"/>
          </a:xfrm>
        </p:spPr>
        <p:txBody>
          <a:bodyPr>
            <a:normAutofit fontScale="90000"/>
          </a:bodyPr>
          <a:lstStyle/>
          <a:p>
            <a:pPr defTabSz="912813"/>
            <a:r>
              <a:rPr lang="en-US" altLang="fr-FR" sz="2800" dirty="0"/>
              <a:t>World energy consumption exploded…</a:t>
            </a:r>
            <a:br>
              <a:rPr lang="en-US" altLang="fr-FR" sz="2800" dirty="0"/>
            </a:br>
            <a:r>
              <a:rPr lang="en-US" altLang="fr-FR" sz="2800" dirty="0"/>
              <a:t>and world GNP too. </a:t>
            </a:r>
            <a:br>
              <a:rPr lang="en-US" altLang="fr-FR" sz="2800" dirty="0"/>
            </a:br>
            <a:endParaRPr lang="en-US" altLang="fr-FR" sz="2800" dirty="0"/>
          </a:p>
        </p:txBody>
      </p:sp>
      <p:pic>
        <p:nvPicPr>
          <p:cNvPr id="3" name="Image 2"/>
          <p:cNvPicPr>
            <a:picLocks noChangeAspect="1"/>
          </p:cNvPicPr>
          <p:nvPr/>
        </p:nvPicPr>
        <p:blipFill>
          <a:blip r:embed="rId4"/>
          <a:stretch>
            <a:fillRect/>
          </a:stretch>
        </p:blipFill>
        <p:spPr>
          <a:xfrm>
            <a:off x="3004861" y="858430"/>
            <a:ext cx="7108552" cy="4523624"/>
          </a:xfrm>
          <a:prstGeom prst="rect">
            <a:avLst/>
          </a:prstGeom>
        </p:spPr>
      </p:pic>
    </p:spTree>
    <p:custDataLst>
      <p:tags r:id="rId1"/>
    </p:custDataLst>
    <p:extLst>
      <p:ext uri="{BB962C8B-B14F-4D97-AF65-F5344CB8AC3E}">
        <p14:creationId xmlns:p14="http://schemas.microsoft.com/office/powerpoint/2010/main" val="7821087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AME" val="Premier changement d'ordre de grandeur"/>
  <p:tag name="PXID" val="2"/>
  <p:tag name="SID" val="267"/>
</p:tagLst>
</file>

<file path=ppt/tags/tag2.xml><?xml version="1.0" encoding="utf-8"?>
<p:tagLst xmlns:a="http://schemas.openxmlformats.org/drawingml/2006/main" xmlns:r="http://schemas.openxmlformats.org/officeDocument/2006/relationships" xmlns:p="http://schemas.openxmlformats.org/presentationml/2006/main">
  <p:tag name="PXID" val="2"/>
  <p:tag name="SID" val="358"/>
</p:tagLst>
</file>

<file path=ppt/tags/tag3.xml><?xml version="1.0" encoding="utf-8"?>
<p:tagLst xmlns:a="http://schemas.openxmlformats.org/drawingml/2006/main" xmlns:r="http://schemas.openxmlformats.org/officeDocument/2006/relationships" xmlns:p="http://schemas.openxmlformats.org/presentationml/2006/main">
  <p:tag name="PXID" val="2"/>
  <p:tag name="SID" val="317"/>
</p:tagLst>
</file>

<file path=ppt/tags/tag4.xml><?xml version="1.0" encoding="utf-8"?>
<p:tagLst xmlns:a="http://schemas.openxmlformats.org/drawingml/2006/main" xmlns:r="http://schemas.openxmlformats.org/officeDocument/2006/relationships" xmlns:p="http://schemas.openxmlformats.org/presentationml/2006/main">
  <p:tag name="PXID" val="2"/>
  <p:tag name="SID" val="318"/>
</p:tagLst>
</file>

<file path=ppt/theme/theme1.xml><?xml version="1.0" encoding="utf-8"?>
<a:theme xmlns:a="http://schemas.openxmlformats.org/drawingml/2006/main" name="Thème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954</TotalTime>
  <Words>1040</Words>
  <Application>Microsoft Office PowerPoint</Application>
  <PresentationFormat>Personnalisé</PresentationFormat>
  <Paragraphs>54</Paragraphs>
  <Slides>5</Slides>
  <Notes>5</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Thème Office</vt:lpstr>
      <vt:lpstr>Climfoot training session</vt:lpstr>
      <vt:lpstr>First major global change</vt:lpstr>
      <vt:lpstr>ENERGY</vt:lpstr>
      <vt:lpstr>Second major global change</vt:lpstr>
      <vt:lpstr>World energy consumption exploded… and world GNP too.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KORNMANN</dc:creator>
  <cp:lastModifiedBy>SAOUT Claire</cp:lastModifiedBy>
  <cp:revision>22</cp:revision>
  <dcterms:created xsi:type="dcterms:W3CDTF">2016-04-08T10:25:25Z</dcterms:created>
  <dcterms:modified xsi:type="dcterms:W3CDTF">2016-05-09T13:42:29Z</dcterms:modified>
</cp:coreProperties>
</file>