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63350" autoAdjust="0"/>
  </p:normalViewPr>
  <p:slideViewPr>
    <p:cSldViewPr snapToGrid="0">
      <p:cViewPr varScale="1">
        <p:scale>
          <a:sx n="57" d="100"/>
          <a:sy n="57" d="100"/>
        </p:scale>
        <p:origin x="-132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45544-6849-4D3D-AB31-D92C9648A168}" type="datetimeFigureOut">
              <a:rPr lang="fr-FR" smtClean="0"/>
              <a:t>09/05/2016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50AAF-F277-4C35-9DAB-31DD746276C3}" type="slidenum">
              <a:rPr lang="fr-FR" smtClean="0"/>
              <a:t>‹N°›</a:t>
            </a:fld>
            <a:endParaRPr lang="fr-FR"/>
          </a:p>
        </p:txBody>
      </p:sp>
    </p:spTree>
    <p:extLst>
      <p:ext uri="{BB962C8B-B14F-4D97-AF65-F5344CB8AC3E}">
        <p14:creationId xmlns:p14="http://schemas.microsoft.com/office/powerpoint/2010/main" val="296710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D50AAF-F277-4C35-9DAB-31DD746276C3}" type="slidenum">
              <a:rPr lang="fr-FR" smtClean="0"/>
              <a:t>1</a:t>
            </a:fld>
            <a:endParaRPr lang="fr-FR"/>
          </a:p>
        </p:txBody>
      </p:sp>
    </p:spTree>
    <p:extLst>
      <p:ext uri="{BB962C8B-B14F-4D97-AF65-F5344CB8AC3E}">
        <p14:creationId xmlns:p14="http://schemas.microsoft.com/office/powerpoint/2010/main" val="266087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409A302-7407-4D64-A95C-0B5105937AE1}" type="slidenum">
              <a:rPr lang="fr-FR" altLang="fr-FR" sz="1300"/>
              <a:pPr eaLnBrk="1" hangingPunct="1">
                <a:spcBef>
                  <a:spcPct val="0"/>
                </a:spcBef>
              </a:pPr>
              <a:t>2</a:t>
            </a:fld>
            <a:endParaRPr lang="fr-FR" altLang="fr-FR" sz="1300"/>
          </a:p>
        </p:txBody>
      </p:sp>
      <p:sp>
        <p:nvSpPr>
          <p:cNvPr id="40963"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40964" name="Rectangle 6"/>
          <p:cNvSpPr txBox="1">
            <a:spLocks noGrp="1" noChangeArrowheads="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40965"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5060FFD-0F38-4C7E-9368-EBF89EF28367}" type="slidenum">
              <a:rPr lang="fr-FR" altLang="fr-FR" sz="1300"/>
              <a:pPr algn="r" eaLnBrk="1" hangingPunct="1">
                <a:spcBef>
                  <a:spcPct val="0"/>
                </a:spcBef>
              </a:pPr>
              <a:t>2</a:t>
            </a:fld>
            <a:endParaRPr lang="fr-FR" altLang="fr-FR" sz="1300"/>
          </a:p>
        </p:txBody>
      </p:sp>
      <p:sp>
        <p:nvSpPr>
          <p:cNvPr id="40966" name="Rectangle 2"/>
          <p:cNvSpPr>
            <a:spLocks noGrp="1" noRot="1" noChangeAspect="1" noChangeArrowheads="1" noTextEdit="1"/>
          </p:cNvSpPr>
          <p:nvPr>
            <p:ph type="sldImg"/>
          </p:nvPr>
        </p:nvSpPr>
        <p:spPr bwMode="auto">
          <a:xfrm>
            <a:off x="142875" y="769938"/>
            <a:ext cx="6819900"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7" name="Rectangle 3"/>
          <p:cNvSpPr>
            <a:spLocks noGrp="1" noChangeArrowheads="1"/>
          </p:cNvSpPr>
          <p:nvPr>
            <p:ph type="body" idx="1"/>
          </p:nvPr>
        </p:nvSpPr>
        <p:spPr bwMode="auto">
          <a:xfrm>
            <a:off x="949325" y="4862513"/>
            <a:ext cx="5203825" cy="460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35" tIns="47419" rIns="94835" bIns="47419" numCol="1" anchor="t" anchorCtr="0" compatLnSpc="1">
            <a:prstTxWarp prst="textNoShape">
              <a:avLst/>
            </a:prstTxWarp>
          </a:bodyPr>
          <a:lstStyle/>
          <a:p>
            <a:pPr eaLnBrk="1" hangingPunct="1">
              <a:spcBef>
                <a:spcPct val="0"/>
              </a:spcBef>
            </a:pPr>
            <a:r>
              <a:rPr lang="en-US" altLang="fr-FR" noProof="0" dirty="0"/>
              <a:t>In order to calculate GHG emissions of an </a:t>
            </a:r>
            <a:r>
              <a:rPr lang="en-US" altLang="fr-FR" noProof="0" dirty="0" err="1"/>
              <a:t>organisation</a:t>
            </a:r>
            <a:r>
              <a:rPr lang="en-US" altLang="fr-FR" noProof="0" dirty="0"/>
              <a:t>, with whatever calculation tool, we</a:t>
            </a:r>
            <a:r>
              <a:rPr lang="en-US" altLang="fr-FR" baseline="0" noProof="0" dirty="0"/>
              <a:t> need two fundamental components :</a:t>
            </a:r>
          </a:p>
          <a:p>
            <a:pPr marL="171450" indent="-171450" eaLnBrk="1" hangingPunct="1">
              <a:spcBef>
                <a:spcPct val="0"/>
              </a:spcBef>
              <a:buFontTx/>
              <a:buChar char="-"/>
            </a:pPr>
            <a:r>
              <a:rPr lang="en-US" altLang="fr-FR" baseline="0" noProof="0" dirty="0"/>
              <a:t>First we need a common unit that will allow to both compare and aggregate different gases in a meaningful way. We’ll see first how, such a common unit has been defined.</a:t>
            </a:r>
          </a:p>
          <a:p>
            <a:pPr marL="171450" indent="-171450" eaLnBrk="1" hangingPunct="1">
              <a:spcBef>
                <a:spcPct val="0"/>
              </a:spcBef>
              <a:buFontTx/>
              <a:buChar char="-"/>
            </a:pPr>
            <a:r>
              <a:rPr lang="en-US" altLang="fr-FR" baseline="0" noProof="0" dirty="0"/>
              <a:t>Then we’ll need what will actually help to convert activity data generally expressed in physical units (tons, km, kWh </a:t>
            </a:r>
            <a:r>
              <a:rPr lang="en-US" altLang="fr-FR" baseline="0" noProof="0" dirty="0" err="1"/>
              <a:t>etc</a:t>
            </a:r>
            <a:r>
              <a:rPr lang="en-US" altLang="fr-FR" baseline="0" noProof="0" dirty="0"/>
              <a:t>…), into their equivalent in carbon emissions. This is what we call emission factors.</a:t>
            </a:r>
          </a:p>
          <a:p>
            <a:pPr marL="171450" indent="-171450" eaLnBrk="1" hangingPunct="1">
              <a:spcBef>
                <a:spcPct val="0"/>
              </a:spcBef>
              <a:buFontTx/>
              <a:buChar char="-"/>
            </a:pPr>
            <a:endParaRPr lang="en-US" altLang="fr-FR" baseline="0" noProof="0" dirty="0"/>
          </a:p>
          <a:p>
            <a:pPr marL="0" indent="0" eaLnBrk="1" hangingPunct="1">
              <a:spcBef>
                <a:spcPct val="0"/>
              </a:spcBef>
              <a:buFontTx/>
              <a:buNone/>
            </a:pPr>
            <a:r>
              <a:rPr lang="en-US" altLang="fr-FR" baseline="0" noProof="0" dirty="0"/>
              <a:t>OK so let’s start with the first point.</a:t>
            </a:r>
            <a:endParaRPr lang="en-US" altLang="fr-FR" noProof="0" dirty="0"/>
          </a:p>
        </p:txBody>
      </p:sp>
    </p:spTree>
    <p:extLst>
      <p:ext uri="{BB962C8B-B14F-4D97-AF65-F5344CB8AC3E}">
        <p14:creationId xmlns:p14="http://schemas.microsoft.com/office/powerpoint/2010/main" val="9154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B8B878-5B86-4DE7-90B5-B1947C3653DB}" type="slidenum">
              <a:rPr lang="fr-FR" altLang="fr-FR" sz="1300"/>
              <a:pPr eaLnBrk="1" hangingPunct="1">
                <a:spcBef>
                  <a:spcPct val="0"/>
                </a:spcBef>
              </a:pPr>
              <a:t>3</a:t>
            </a:fld>
            <a:endParaRPr lang="fr-FR" altLang="fr-FR" sz="1300"/>
          </a:p>
        </p:txBody>
      </p:sp>
      <p:sp>
        <p:nvSpPr>
          <p:cNvPr id="43011"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43012" name="Rectangle 6"/>
          <p:cNvSpPr txBox="1">
            <a:spLocks noGrp="1" noChangeArrowheads="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43013"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0BCEBCA-81B0-46D2-B81E-E26847D1D1A3}" type="slidenum">
              <a:rPr lang="fr-FR" altLang="fr-FR" sz="1300"/>
              <a:pPr algn="r" eaLnBrk="1" hangingPunct="1">
                <a:spcBef>
                  <a:spcPct val="0"/>
                </a:spcBef>
              </a:pPr>
              <a:t>3</a:t>
            </a:fld>
            <a:endParaRPr lang="fr-FR" altLang="fr-FR" sz="1300"/>
          </a:p>
        </p:txBody>
      </p:sp>
      <p:sp>
        <p:nvSpPr>
          <p:cNvPr id="43014" name="Rectangle 2"/>
          <p:cNvSpPr>
            <a:spLocks noGrp="1" noRot="1" noChangeAspect="1" noChangeArrowheads="1" noTextEdit="1"/>
          </p:cNvSpPr>
          <p:nvPr>
            <p:ph type="sldImg"/>
          </p:nvPr>
        </p:nvSpPr>
        <p:spPr bwMode="auto">
          <a:xfrm>
            <a:off x="141288" y="768350"/>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5" name="Rectangle 3"/>
          <p:cNvSpPr>
            <a:spLocks noGrp="1" noChangeArrowheads="1"/>
          </p:cNvSpPr>
          <p:nvPr>
            <p:ph type="body" idx="1"/>
          </p:nvPr>
        </p:nvSpPr>
        <p:spPr bwMode="auto">
          <a:xfrm>
            <a:off x="949325" y="4862513"/>
            <a:ext cx="5203825" cy="4603750"/>
          </a:xfrm>
          <a:solidFill>
            <a:srgbClr val="FFFFFF"/>
          </a:solidFill>
          <a:ln>
            <a:solidFill>
              <a:srgbClr val="000000"/>
            </a:solidFill>
            <a:miter lim="800000"/>
            <a:headEnd/>
            <a:tailEnd/>
          </a:ln>
        </p:spPr>
        <p:txBody>
          <a:bodyPr wrap="square" lIns="94835" tIns="47419" rIns="94835" bIns="47419" numCol="1" anchor="t" anchorCtr="0" compatLnSpc="1">
            <a:prstTxWarp prst="textNoShape">
              <a:avLst/>
            </a:prstTxWarp>
          </a:bodyPr>
          <a:lstStyle/>
          <a:p>
            <a:pPr eaLnBrk="1" hangingPunct="1">
              <a:spcBef>
                <a:spcPct val="0"/>
              </a:spcBef>
            </a:pPr>
            <a:r>
              <a:rPr lang="en-US" altLang="fr-FR" noProof="0" dirty="0">
                <a:latin typeface="Tw Cen MT" panose="020B0602020104020603" pitchFamily="34" charset="0"/>
              </a:rPr>
              <a:t>If we consider the annual world emissions of GHG, expressed simply in tons, we get a chart that would</a:t>
            </a:r>
            <a:r>
              <a:rPr lang="en-US" altLang="fr-FR" baseline="0" noProof="0" dirty="0">
                <a:latin typeface="Tw Cen MT" panose="020B0602020104020603" pitchFamily="34" charset="0"/>
              </a:rPr>
              <a:t> look like this one. As such CO2 in total (from fossil fuel combustion and from deforestation), represents about 97% of the total. For the others, less than 3% are for CH4, and all the others have a very small share.</a:t>
            </a:r>
          </a:p>
          <a:p>
            <a:pPr eaLnBrk="1" hangingPunct="1">
              <a:spcBef>
                <a:spcPct val="0"/>
              </a:spcBef>
            </a:pPr>
            <a:r>
              <a:rPr lang="en-US" altLang="fr-FR" baseline="0" noProof="0" dirty="0">
                <a:latin typeface="Tw Cen MT" panose="020B0602020104020603" pitchFamily="34" charset="0"/>
              </a:rPr>
              <a:t>However, when we consider GHG, what is important is not so much how many tons have been emitted, but what will be the impact of the global climate system, through their impact on the strengthening of the greenhouse effect. To do so, we need to consider other aspects of those gas, such as some of their specific physical properties. </a:t>
            </a:r>
            <a:endParaRPr lang="en-US" altLang="fr-FR" noProof="0" dirty="0">
              <a:latin typeface="Tw Cen MT" panose="020B0602020104020603" pitchFamily="34" charset="0"/>
            </a:endParaRPr>
          </a:p>
        </p:txBody>
      </p:sp>
    </p:spTree>
    <p:extLst>
      <p:ext uri="{BB962C8B-B14F-4D97-AF65-F5344CB8AC3E}">
        <p14:creationId xmlns:p14="http://schemas.microsoft.com/office/powerpoint/2010/main" val="145838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D61482-C8D4-4BDB-A191-B518170F7FFF}" type="slidenum">
              <a:rPr lang="fr-FR" altLang="fr-FR" sz="1300"/>
              <a:pPr eaLnBrk="1" hangingPunct="1">
                <a:spcBef>
                  <a:spcPct val="0"/>
                </a:spcBef>
              </a:pPr>
              <a:t>4</a:t>
            </a:fld>
            <a:endParaRPr lang="fr-FR" altLang="fr-FR" sz="1300"/>
          </a:p>
        </p:txBody>
      </p:sp>
      <p:sp>
        <p:nvSpPr>
          <p:cNvPr id="45059"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45060" name="Rectangle 6"/>
          <p:cNvSpPr txBox="1">
            <a:spLocks noGrp="1" noChangeArrowheads="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45061"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C763803-1203-4B03-AC89-90FC7989F9E3}" type="slidenum">
              <a:rPr lang="fr-FR" altLang="fr-FR" sz="1300"/>
              <a:pPr algn="r" eaLnBrk="1" hangingPunct="1">
                <a:spcBef>
                  <a:spcPct val="0"/>
                </a:spcBef>
              </a:pPr>
              <a:t>4</a:t>
            </a:fld>
            <a:endParaRPr lang="fr-FR" altLang="fr-FR" sz="1300"/>
          </a:p>
        </p:txBody>
      </p:sp>
      <p:sp>
        <p:nvSpPr>
          <p:cNvPr id="45062" name="Rectangle 2"/>
          <p:cNvSpPr>
            <a:spLocks noGrp="1" noRot="1" noChangeAspect="1" noChangeArrowheads="1" noTextEdit="1"/>
          </p:cNvSpPr>
          <p:nvPr>
            <p:ph type="sldImg"/>
          </p:nvPr>
        </p:nvSpPr>
        <p:spPr bwMode="auto">
          <a:xfrm>
            <a:off x="141288" y="768350"/>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3" name="Rectangle 3"/>
          <p:cNvSpPr>
            <a:spLocks noGrp="1" noChangeArrowheads="1"/>
          </p:cNvSpPr>
          <p:nvPr>
            <p:ph type="body" idx="1"/>
          </p:nvPr>
        </p:nvSpPr>
        <p:spPr bwMode="auto">
          <a:xfrm>
            <a:off x="949325" y="4862513"/>
            <a:ext cx="5203825" cy="4603750"/>
          </a:xfrm>
          <a:solidFill>
            <a:srgbClr val="FFFFFF"/>
          </a:solidFill>
          <a:ln>
            <a:solidFill>
              <a:srgbClr val="000000"/>
            </a:solidFill>
            <a:miter lim="800000"/>
            <a:headEnd/>
            <a:tailEnd/>
          </a:ln>
        </p:spPr>
        <p:txBody>
          <a:bodyPr wrap="square" lIns="94835" tIns="47419" rIns="94835" bIns="47419" numCol="1" anchor="t" anchorCtr="0" compatLnSpc="1">
            <a:prstTxWarp prst="textNoShape">
              <a:avLst/>
            </a:prstTxWarp>
          </a:bodyPr>
          <a:lstStyle/>
          <a:p>
            <a:pPr marL="238125" indent="-238125" eaLnBrk="1" hangingPunct="1">
              <a:lnSpc>
                <a:spcPct val="90000"/>
              </a:lnSpc>
              <a:spcBef>
                <a:spcPct val="0"/>
              </a:spcBef>
            </a:pPr>
            <a:r>
              <a:rPr lang="en-US" altLang="fr-FR" u="none" noProof="0" dirty="0"/>
              <a:t>The two main aspects that are considered are represented on this chart.</a:t>
            </a:r>
          </a:p>
          <a:p>
            <a:pPr marL="238125" indent="-238125" eaLnBrk="1" hangingPunct="1">
              <a:lnSpc>
                <a:spcPct val="90000"/>
              </a:lnSpc>
              <a:spcBef>
                <a:spcPct val="0"/>
              </a:spcBef>
            </a:pPr>
            <a:r>
              <a:rPr lang="en-US" altLang="fr-FR" u="none" noProof="0" dirty="0"/>
              <a:t>The first one, is the time one given volume of gas will stay in the atmosphere. Depending on their respective chemical properties, GHGs are more or less stable, and the more stable they are the longer they stay in the atmosphere. This is represented on this chart with the horizontal</a:t>
            </a:r>
            <a:r>
              <a:rPr lang="en-US" altLang="fr-FR" u="none" baseline="0" noProof="0" dirty="0"/>
              <a:t> axis which represent time in years (but be careful of the logarithmic scale).</a:t>
            </a:r>
          </a:p>
          <a:p>
            <a:pPr marL="238125" indent="-238125" eaLnBrk="1" hangingPunct="1">
              <a:lnSpc>
                <a:spcPct val="90000"/>
              </a:lnSpc>
              <a:spcBef>
                <a:spcPct val="0"/>
              </a:spcBef>
            </a:pPr>
            <a:r>
              <a:rPr lang="en-US" altLang="fr-FR" u="none" baseline="0" noProof="0" dirty="0"/>
              <a:t>The second one is what we call the radiative forcing, which represent the quantity of additional energy the given volume of GHG will contribute to add to the atmosphere. This parameter is expressed in Watt per m². On this chart this is represented with the vertical axis, which is also an logarithmic scale.</a:t>
            </a:r>
          </a:p>
          <a:p>
            <a:pPr marL="238125" indent="-238125" eaLnBrk="1" hangingPunct="1">
              <a:lnSpc>
                <a:spcPct val="90000"/>
              </a:lnSpc>
              <a:spcBef>
                <a:spcPct val="0"/>
              </a:spcBef>
            </a:pPr>
            <a:endParaRPr lang="en-US" altLang="fr-FR" u="none" baseline="0" noProof="0" dirty="0"/>
          </a:p>
          <a:p>
            <a:pPr marL="238125" indent="-238125" eaLnBrk="1" hangingPunct="1">
              <a:lnSpc>
                <a:spcPct val="90000"/>
              </a:lnSpc>
              <a:spcBef>
                <a:spcPct val="0"/>
              </a:spcBef>
            </a:pPr>
            <a:r>
              <a:rPr lang="en-US" altLang="fr-FR" u="none" baseline="0" noProof="0" dirty="0"/>
              <a:t>The combination of those 2 aspects enable to define one common unit for the various gases. Actually there are other factors considered, but those are the most important ones.</a:t>
            </a:r>
          </a:p>
          <a:p>
            <a:pPr marL="238125" indent="-238125" eaLnBrk="1" hangingPunct="1">
              <a:lnSpc>
                <a:spcPct val="90000"/>
              </a:lnSpc>
              <a:spcBef>
                <a:spcPct val="0"/>
              </a:spcBef>
            </a:pPr>
            <a:endParaRPr lang="en-US" altLang="fr-FR" u="none" baseline="0" noProof="0" dirty="0"/>
          </a:p>
          <a:p>
            <a:pPr marL="238125" indent="-238125" eaLnBrk="1" hangingPunct="1">
              <a:lnSpc>
                <a:spcPct val="90000"/>
              </a:lnSpc>
              <a:spcBef>
                <a:spcPct val="0"/>
              </a:spcBef>
            </a:pPr>
            <a:endParaRPr lang="fr-FR" altLang="fr-FR" dirty="0"/>
          </a:p>
        </p:txBody>
      </p:sp>
    </p:spTree>
    <p:extLst>
      <p:ext uri="{BB962C8B-B14F-4D97-AF65-F5344CB8AC3E}">
        <p14:creationId xmlns:p14="http://schemas.microsoft.com/office/powerpoint/2010/main" val="192276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830C825-1BCB-49A4-BB9E-74FFEDD87932}" type="slidenum">
              <a:rPr lang="fr-FR" altLang="fr-FR" sz="1300"/>
              <a:pPr eaLnBrk="1" hangingPunct="1">
                <a:spcBef>
                  <a:spcPct val="0"/>
                </a:spcBef>
              </a:pPr>
              <a:t>5</a:t>
            </a:fld>
            <a:endParaRPr lang="fr-FR" altLang="fr-FR" sz="1300"/>
          </a:p>
        </p:txBody>
      </p:sp>
      <p:sp>
        <p:nvSpPr>
          <p:cNvPr id="47107"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47108" name="Rectangle 6"/>
          <p:cNvSpPr txBox="1">
            <a:spLocks noGrp="1" noChangeArrowheads="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47109"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A9DC0A9-4231-439F-A6FA-7149D9C4AE0E}" type="slidenum">
              <a:rPr lang="fr-FR" altLang="fr-FR" sz="1300"/>
              <a:pPr algn="r" eaLnBrk="1" hangingPunct="1">
                <a:spcBef>
                  <a:spcPct val="0"/>
                </a:spcBef>
              </a:pPr>
              <a:t>5</a:t>
            </a:fld>
            <a:endParaRPr lang="fr-FR" altLang="fr-FR" sz="1300"/>
          </a:p>
        </p:txBody>
      </p:sp>
      <p:sp>
        <p:nvSpPr>
          <p:cNvPr id="47110" name="Rectangle 2"/>
          <p:cNvSpPr>
            <a:spLocks noGrp="1" noRot="1" noChangeAspect="1" noChangeArrowheads="1" noTextEdit="1"/>
          </p:cNvSpPr>
          <p:nvPr>
            <p:ph type="sldImg"/>
          </p:nvPr>
        </p:nvSpPr>
        <p:spPr bwMode="auto">
          <a:xfrm>
            <a:off x="141288" y="768350"/>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11" name="Rectangle 3"/>
          <p:cNvSpPr>
            <a:spLocks noGrp="1" noChangeArrowheads="1"/>
          </p:cNvSpPr>
          <p:nvPr>
            <p:ph type="body" idx="1"/>
          </p:nvPr>
        </p:nvSpPr>
        <p:spPr bwMode="auto">
          <a:xfrm>
            <a:off x="949325" y="4862513"/>
            <a:ext cx="5203825" cy="4603750"/>
          </a:xfrm>
          <a:solidFill>
            <a:srgbClr val="FFFFFF"/>
          </a:solidFill>
          <a:ln>
            <a:solidFill>
              <a:srgbClr val="000000"/>
            </a:solidFill>
            <a:miter lim="800000"/>
            <a:headEnd/>
            <a:tailEnd/>
          </a:ln>
        </p:spPr>
        <p:txBody>
          <a:bodyPr wrap="square" lIns="94835" tIns="47419" rIns="94835" bIns="47419" numCol="1" anchor="t" anchorCtr="0" compatLnSpc="1">
            <a:prstTxWarp prst="textNoShape">
              <a:avLst/>
            </a:prstTxWarp>
          </a:bodyPr>
          <a:lstStyle/>
          <a:p>
            <a:pPr eaLnBrk="1" hangingPunct="1">
              <a:spcBef>
                <a:spcPct val="0"/>
              </a:spcBef>
            </a:pPr>
            <a:r>
              <a:rPr lang="en-US" altLang="fr-FR" noProof="0" dirty="0">
                <a:latin typeface="Tw Cen MT" panose="020B0602020104020603" pitchFamily="34" charset="0"/>
              </a:rPr>
              <a:t>This common unit is call the global warming potential, or GWP. </a:t>
            </a:r>
          </a:p>
          <a:p>
            <a:pPr eaLnBrk="1" hangingPunct="1">
              <a:spcBef>
                <a:spcPct val="0"/>
              </a:spcBef>
            </a:pPr>
            <a:r>
              <a:rPr lang="en-US" altLang="fr-FR" noProof="0" dirty="0">
                <a:latin typeface="Tw Cen MT" panose="020B0602020104020603" pitchFamily="34" charset="0"/>
              </a:rPr>
              <a:t>The GWP is always defined relatively</a:t>
            </a:r>
            <a:r>
              <a:rPr lang="en-US" altLang="fr-FR" baseline="0" noProof="0" dirty="0">
                <a:latin typeface="Tw Cen MT" panose="020B0602020104020603" pitchFamily="34" charset="0"/>
              </a:rPr>
              <a:t> to a time period. One can define a GWP for a 10, or 20, or 50 or 100 year period. This is a conventional choice. As we’ll see later, so far the GWP-100 is the unit that is used for all GHG emission calculation.</a:t>
            </a:r>
          </a:p>
          <a:p>
            <a:pPr eaLnBrk="1" hangingPunct="1">
              <a:spcBef>
                <a:spcPct val="0"/>
              </a:spcBef>
            </a:pPr>
            <a:r>
              <a:rPr lang="en-US" altLang="fr-FR" baseline="0" noProof="0" dirty="0">
                <a:latin typeface="Tw Cen MT" panose="020B0602020104020603" pitchFamily="34" charset="0"/>
              </a:rPr>
              <a:t>GWP is not defined in absolute terms, but relatively to CO2. Actually this means : over a given period (from 0 to N), we calculate the sum of radiative forcing for one gas, and we compare it to the sum of the radiative forcing of the CO2 over the same period. Therefore, defining the GWP, is equivalent to defining how much time the CO2, one gas represent in terms of additional energy.</a:t>
            </a:r>
            <a:endParaRPr lang="en-US" altLang="fr-FR" noProof="0" dirty="0">
              <a:latin typeface="Tw Cen MT" panose="020B0602020104020603" pitchFamily="34" charset="0"/>
            </a:endParaRPr>
          </a:p>
        </p:txBody>
      </p:sp>
    </p:spTree>
    <p:extLst>
      <p:ext uri="{BB962C8B-B14F-4D97-AF65-F5344CB8AC3E}">
        <p14:creationId xmlns:p14="http://schemas.microsoft.com/office/powerpoint/2010/main" val="294546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802C116-AB3C-4DD3-88A6-74AD393A3DD5}" type="slidenum">
              <a:rPr lang="fr-FR" altLang="fr-FR" sz="1300"/>
              <a:pPr eaLnBrk="1" hangingPunct="1">
                <a:spcBef>
                  <a:spcPct val="0"/>
                </a:spcBef>
              </a:pPr>
              <a:t>6</a:t>
            </a:fld>
            <a:endParaRPr lang="fr-FR" altLang="fr-FR" sz="1300"/>
          </a:p>
        </p:txBody>
      </p:sp>
      <p:sp>
        <p:nvSpPr>
          <p:cNvPr id="49155"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49156" name="Rectangle 6"/>
          <p:cNvSpPr txBox="1">
            <a:spLocks noGrp="1" noChangeArrowheads="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49157"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0498252-77BC-4997-A67D-2C18F330F619}" type="slidenum">
              <a:rPr lang="fr-FR" altLang="fr-FR" sz="1300"/>
              <a:pPr algn="r" eaLnBrk="1" hangingPunct="1">
                <a:spcBef>
                  <a:spcPct val="0"/>
                </a:spcBef>
              </a:pPr>
              <a:t>6</a:t>
            </a:fld>
            <a:endParaRPr lang="fr-FR" altLang="fr-FR" sz="1300"/>
          </a:p>
        </p:txBody>
      </p:sp>
      <p:sp>
        <p:nvSpPr>
          <p:cNvPr id="49158" name="Rectangle 2"/>
          <p:cNvSpPr>
            <a:spLocks noGrp="1" noRot="1" noChangeAspect="1" noChangeArrowheads="1" noTextEdit="1"/>
          </p:cNvSpPr>
          <p:nvPr>
            <p:ph type="sldImg"/>
          </p:nvPr>
        </p:nvSpPr>
        <p:spPr bwMode="auto">
          <a:xfrm>
            <a:off x="141288" y="768350"/>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9" name="Rectangle 3"/>
          <p:cNvSpPr>
            <a:spLocks noGrp="1" noChangeArrowheads="1"/>
          </p:cNvSpPr>
          <p:nvPr>
            <p:ph type="body" idx="1"/>
          </p:nvPr>
        </p:nvSpPr>
        <p:spPr bwMode="auto">
          <a:xfrm>
            <a:off x="949325" y="4862513"/>
            <a:ext cx="5203825" cy="4603750"/>
          </a:xfrm>
          <a:solidFill>
            <a:srgbClr val="FFFFFF"/>
          </a:solidFill>
          <a:ln>
            <a:solidFill>
              <a:srgbClr val="000000"/>
            </a:solidFill>
            <a:miter lim="800000"/>
            <a:headEnd/>
            <a:tailEnd/>
          </a:ln>
        </p:spPr>
        <p:txBody>
          <a:bodyPr wrap="square" lIns="94835" tIns="47419" rIns="94835" bIns="47419" numCol="1" anchor="t" anchorCtr="0" compatLnSpc="1">
            <a:prstTxWarp prst="textNoShape">
              <a:avLst/>
            </a:prstTxWarp>
          </a:bodyPr>
          <a:lstStyle/>
          <a:p>
            <a:pPr eaLnBrk="1" hangingPunct="1">
              <a:spcBef>
                <a:spcPct val="0"/>
              </a:spcBef>
            </a:pPr>
            <a:r>
              <a:rPr lang="fr-FR" altLang="fr-FR" sz="1100" dirty="0" err="1"/>
              <a:t>Then</a:t>
            </a:r>
            <a:r>
              <a:rPr lang="fr-FR" altLang="fr-FR" sz="1100" dirty="0"/>
              <a:t>, </a:t>
            </a:r>
            <a:r>
              <a:rPr lang="fr-FR" altLang="fr-FR" sz="1100" dirty="0" err="1"/>
              <a:t>when</a:t>
            </a:r>
            <a:r>
              <a:rPr lang="fr-FR" altLang="fr-FR" sz="1100" dirty="0"/>
              <a:t> </a:t>
            </a:r>
            <a:r>
              <a:rPr lang="fr-FR" altLang="fr-FR" sz="1100" dirty="0" err="1"/>
              <a:t>we</a:t>
            </a:r>
            <a:r>
              <a:rPr lang="fr-FR" altLang="fr-FR" sz="1100" dirty="0"/>
              <a:t> </a:t>
            </a:r>
            <a:r>
              <a:rPr lang="fr-FR" altLang="fr-FR" sz="1100" dirty="0" err="1"/>
              <a:t>apply</a:t>
            </a:r>
            <a:r>
              <a:rPr lang="fr-FR" altLang="fr-FR" sz="1100" dirty="0"/>
              <a:t> </a:t>
            </a:r>
            <a:r>
              <a:rPr lang="fr-FR" altLang="fr-FR" sz="1100" dirty="0" err="1"/>
              <a:t>what</a:t>
            </a:r>
            <a:r>
              <a:rPr lang="fr-FR" altLang="fr-FR" sz="1100" dirty="0"/>
              <a:t> </a:t>
            </a:r>
            <a:r>
              <a:rPr lang="fr-FR" altLang="fr-FR" sz="1100" dirty="0" err="1"/>
              <a:t>we’ve</a:t>
            </a:r>
            <a:r>
              <a:rPr lang="fr-FR" altLang="fr-FR" sz="1100" dirty="0"/>
              <a:t> </a:t>
            </a:r>
            <a:r>
              <a:rPr lang="fr-FR" altLang="fr-FR" sz="1100" dirty="0" err="1"/>
              <a:t>just</a:t>
            </a:r>
            <a:r>
              <a:rPr lang="fr-FR" altLang="fr-FR" sz="1100" dirty="0"/>
              <a:t> </a:t>
            </a:r>
            <a:r>
              <a:rPr lang="fr-FR" altLang="fr-FR" sz="1100" dirty="0" err="1"/>
              <a:t>said</a:t>
            </a:r>
            <a:r>
              <a:rPr lang="fr-FR" altLang="fr-FR" sz="1100" dirty="0"/>
              <a:t>,</a:t>
            </a:r>
            <a:r>
              <a:rPr lang="fr-FR" altLang="fr-FR" sz="1100" baseline="0" dirty="0"/>
              <a:t> </a:t>
            </a:r>
            <a:r>
              <a:rPr lang="fr-FR" altLang="fr-FR" sz="1100" baseline="0" dirty="0" err="1"/>
              <a:t>that</a:t>
            </a:r>
            <a:r>
              <a:rPr lang="fr-FR" altLang="fr-FR" sz="1100" baseline="0" dirty="0"/>
              <a:t> </a:t>
            </a:r>
            <a:r>
              <a:rPr lang="fr-FR" altLang="fr-FR" sz="1100" baseline="0" dirty="0" err="1"/>
              <a:t>gives</a:t>
            </a:r>
            <a:r>
              <a:rPr lang="fr-FR" altLang="fr-FR" sz="1100" baseline="0" dirty="0"/>
              <a:t> us, a table of the GWP for the </a:t>
            </a:r>
            <a:r>
              <a:rPr lang="fr-FR" altLang="fr-FR" sz="1100" baseline="0" dirty="0" err="1"/>
              <a:t>different</a:t>
            </a:r>
            <a:r>
              <a:rPr lang="fr-FR" altLang="fr-FR" sz="1100" baseline="0" dirty="0"/>
              <a:t> </a:t>
            </a:r>
            <a:r>
              <a:rPr lang="fr-FR" altLang="fr-FR" sz="1100" baseline="0" dirty="0" err="1"/>
              <a:t>GHGs</a:t>
            </a:r>
            <a:r>
              <a:rPr lang="fr-FR" altLang="fr-FR" sz="1100" baseline="0" dirty="0"/>
              <a:t>.</a:t>
            </a:r>
          </a:p>
          <a:p>
            <a:pPr eaLnBrk="1" hangingPunct="1">
              <a:spcBef>
                <a:spcPct val="0"/>
              </a:spcBef>
            </a:pPr>
            <a:r>
              <a:rPr lang="fr-FR" altLang="fr-FR" sz="1100" baseline="0" dirty="0" err="1"/>
              <a:t>Obviously</a:t>
            </a:r>
            <a:r>
              <a:rPr lang="fr-FR" altLang="fr-FR" sz="1100" baseline="0" dirty="0"/>
              <a:t>, GWP of CO2 </a:t>
            </a:r>
            <a:r>
              <a:rPr lang="fr-FR" altLang="fr-FR" sz="1100" baseline="0" dirty="0" err="1"/>
              <a:t>always</a:t>
            </a:r>
            <a:r>
              <a:rPr lang="fr-FR" altLang="fr-FR" sz="1100" baseline="0" dirty="0"/>
              <a:t> </a:t>
            </a:r>
            <a:r>
              <a:rPr lang="fr-FR" altLang="fr-FR" sz="1100" baseline="0" dirty="0" err="1"/>
              <a:t>equal</a:t>
            </a:r>
            <a:r>
              <a:rPr lang="fr-FR" altLang="fr-FR" sz="1100" baseline="0" dirty="0"/>
              <a:t> to 1, but </a:t>
            </a:r>
            <a:r>
              <a:rPr lang="fr-FR" altLang="fr-FR" sz="1100" baseline="0" dirty="0" err="1"/>
              <a:t>then</a:t>
            </a:r>
            <a:r>
              <a:rPr lang="fr-FR" altLang="fr-FR" sz="1100" baseline="0" dirty="0"/>
              <a:t>, over a 100 </a:t>
            </a:r>
            <a:r>
              <a:rPr lang="fr-FR" altLang="fr-FR" sz="1100" baseline="0" dirty="0" err="1"/>
              <a:t>year</a:t>
            </a:r>
            <a:r>
              <a:rPr lang="fr-FR" altLang="fr-FR" sz="1100" baseline="0" dirty="0"/>
              <a:t> </a:t>
            </a:r>
            <a:r>
              <a:rPr lang="fr-FR" altLang="fr-FR" sz="1100" baseline="0" dirty="0" err="1"/>
              <a:t>period</a:t>
            </a:r>
            <a:r>
              <a:rPr lang="fr-FR" altLang="fr-FR" sz="1100" baseline="0" dirty="0"/>
              <a:t>, CH4 has a GWP </a:t>
            </a:r>
            <a:r>
              <a:rPr lang="fr-FR" altLang="fr-FR" sz="1100" baseline="0" dirty="0" err="1"/>
              <a:t>between</a:t>
            </a:r>
            <a:r>
              <a:rPr lang="fr-FR" altLang="fr-FR" sz="1100" baseline="0" dirty="0"/>
              <a:t> 28 and 30. That </a:t>
            </a:r>
            <a:r>
              <a:rPr lang="fr-FR" altLang="fr-FR" sz="1100" baseline="0" dirty="0" err="1"/>
              <a:t>means</a:t>
            </a:r>
            <a:r>
              <a:rPr lang="fr-FR" altLang="fr-FR" sz="1100" baseline="0" dirty="0"/>
              <a:t> </a:t>
            </a:r>
            <a:r>
              <a:rPr lang="fr-FR" altLang="fr-FR" sz="1100" baseline="0" dirty="0" err="1"/>
              <a:t>that</a:t>
            </a:r>
            <a:r>
              <a:rPr lang="fr-FR" altLang="fr-FR" sz="1100" baseline="0" dirty="0"/>
              <a:t> if I release 1 ton of CH4, over 100 </a:t>
            </a:r>
            <a:r>
              <a:rPr lang="fr-FR" altLang="fr-FR" sz="1100" baseline="0" dirty="0" err="1"/>
              <a:t>years</a:t>
            </a:r>
            <a:r>
              <a:rPr lang="fr-FR" altLang="fr-FR" sz="1100" baseline="0" dirty="0"/>
              <a:t>, </a:t>
            </a:r>
            <a:r>
              <a:rPr lang="fr-FR" altLang="fr-FR" sz="1100" baseline="0" dirty="0" err="1"/>
              <a:t>it</a:t>
            </a:r>
            <a:r>
              <a:rPr lang="fr-FR" altLang="fr-FR" sz="1100" baseline="0" dirty="0"/>
              <a:t> </a:t>
            </a:r>
            <a:r>
              <a:rPr lang="fr-FR" altLang="fr-FR" sz="1100" baseline="0" dirty="0" err="1"/>
              <a:t>will</a:t>
            </a:r>
            <a:r>
              <a:rPr lang="fr-FR" altLang="fr-FR" sz="1100" baseline="0" dirty="0"/>
              <a:t> impact the </a:t>
            </a:r>
            <a:r>
              <a:rPr lang="fr-FR" altLang="fr-FR" sz="1100" baseline="0" dirty="0" err="1"/>
              <a:t>climate</a:t>
            </a:r>
            <a:r>
              <a:rPr lang="fr-FR" altLang="fr-FR" sz="1100" baseline="0" dirty="0"/>
              <a:t> system as </a:t>
            </a:r>
            <a:r>
              <a:rPr lang="fr-FR" altLang="fr-FR" sz="1100" baseline="0" dirty="0" err="1"/>
              <a:t>much</a:t>
            </a:r>
            <a:r>
              <a:rPr lang="fr-FR" altLang="fr-FR" sz="1100" baseline="0" dirty="0"/>
              <a:t> as if I </a:t>
            </a:r>
            <a:r>
              <a:rPr lang="fr-FR" altLang="fr-FR" sz="1100" baseline="0" dirty="0" err="1"/>
              <a:t>had</a:t>
            </a:r>
            <a:r>
              <a:rPr lang="fr-FR" altLang="fr-FR" sz="1100" baseline="0" dirty="0"/>
              <a:t> </a:t>
            </a:r>
            <a:r>
              <a:rPr lang="fr-FR" altLang="fr-FR" sz="1100" baseline="0" dirty="0" err="1"/>
              <a:t>released</a:t>
            </a:r>
            <a:r>
              <a:rPr lang="fr-FR" altLang="fr-FR" sz="1100" baseline="0" dirty="0"/>
              <a:t> 28 to 30 tons of CO2. And </a:t>
            </a:r>
            <a:r>
              <a:rPr lang="fr-FR" altLang="fr-FR" sz="1100" baseline="0" dirty="0" err="1"/>
              <a:t>same</a:t>
            </a:r>
            <a:r>
              <a:rPr lang="fr-FR" altLang="fr-FR" sz="1100" baseline="0" dirty="0"/>
              <a:t> </a:t>
            </a:r>
            <a:r>
              <a:rPr lang="fr-FR" altLang="fr-FR" sz="1100" baseline="0" dirty="0" err="1"/>
              <a:t>explanation</a:t>
            </a:r>
            <a:r>
              <a:rPr lang="fr-FR" altLang="fr-FR" sz="1100" baseline="0" dirty="0"/>
              <a:t> for the </a:t>
            </a:r>
            <a:r>
              <a:rPr lang="fr-FR" altLang="fr-FR" sz="1100" baseline="0" dirty="0" err="1"/>
              <a:t>others</a:t>
            </a:r>
            <a:r>
              <a:rPr lang="fr-FR" altLang="fr-FR" sz="1100" baseline="0" dirty="0"/>
              <a:t>.</a:t>
            </a:r>
          </a:p>
          <a:p>
            <a:pPr eaLnBrk="1" hangingPunct="1">
              <a:spcBef>
                <a:spcPct val="0"/>
              </a:spcBef>
            </a:pPr>
            <a:endParaRPr lang="fr-FR" altLang="fr-FR" sz="1100" dirty="0"/>
          </a:p>
        </p:txBody>
      </p:sp>
    </p:spTree>
    <p:extLst>
      <p:ext uri="{BB962C8B-B14F-4D97-AF65-F5344CB8AC3E}">
        <p14:creationId xmlns:p14="http://schemas.microsoft.com/office/powerpoint/2010/main" val="219142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772AC54-9CDF-4094-B5AA-120992CEB87E}" type="slidenum">
              <a:rPr lang="fr-FR" altLang="fr-FR" sz="1300"/>
              <a:pPr eaLnBrk="1" hangingPunct="1">
                <a:spcBef>
                  <a:spcPct val="0"/>
                </a:spcBef>
              </a:pPr>
              <a:t>7</a:t>
            </a:fld>
            <a:endParaRPr lang="fr-FR" altLang="fr-FR" sz="1300"/>
          </a:p>
        </p:txBody>
      </p:sp>
      <p:sp>
        <p:nvSpPr>
          <p:cNvPr id="53251"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53252" name="Rectangle 6"/>
          <p:cNvSpPr txBox="1">
            <a:spLocks noGrp="1" noChangeArrowheads="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53253"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9587093-5F18-4E93-AFFD-CDC2EAE28C6F}" type="slidenum">
              <a:rPr lang="fr-FR" altLang="fr-FR" sz="1300"/>
              <a:pPr algn="r" eaLnBrk="1" hangingPunct="1">
                <a:spcBef>
                  <a:spcPct val="0"/>
                </a:spcBef>
              </a:pPr>
              <a:t>7</a:t>
            </a:fld>
            <a:endParaRPr lang="fr-FR" altLang="fr-FR" sz="1300"/>
          </a:p>
        </p:txBody>
      </p:sp>
      <p:sp>
        <p:nvSpPr>
          <p:cNvPr id="53254" name="Rectangle 2"/>
          <p:cNvSpPr>
            <a:spLocks noGrp="1" noRot="1" noChangeAspect="1" noChangeArrowheads="1" noTextEdit="1"/>
          </p:cNvSpPr>
          <p:nvPr>
            <p:ph type="sldImg"/>
          </p:nvPr>
        </p:nvSpPr>
        <p:spPr bwMode="auto">
          <a:xfrm>
            <a:off x="141288" y="768350"/>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5" name="Rectangle 3"/>
          <p:cNvSpPr>
            <a:spLocks noGrp="1" noChangeArrowheads="1"/>
          </p:cNvSpPr>
          <p:nvPr>
            <p:ph type="body" idx="1"/>
          </p:nvPr>
        </p:nvSpPr>
        <p:spPr bwMode="auto">
          <a:xfrm>
            <a:off x="949325" y="4862513"/>
            <a:ext cx="5203825" cy="4603750"/>
          </a:xfrm>
          <a:solidFill>
            <a:srgbClr val="FFFFFF"/>
          </a:solidFill>
          <a:ln>
            <a:solidFill>
              <a:srgbClr val="000000"/>
            </a:solidFill>
            <a:miter lim="800000"/>
            <a:headEnd/>
            <a:tailEnd/>
          </a:ln>
        </p:spPr>
        <p:txBody>
          <a:bodyPr wrap="square" lIns="94835" tIns="47419" rIns="94835" bIns="47419" numCol="1" anchor="t" anchorCtr="0" compatLnSpc="1">
            <a:prstTxWarp prst="textNoShape">
              <a:avLst/>
            </a:prstTxWarp>
          </a:bodyPr>
          <a:lstStyle/>
          <a:p>
            <a:pPr eaLnBrk="1" hangingPunct="1">
              <a:spcBef>
                <a:spcPct val="0"/>
              </a:spcBef>
            </a:pPr>
            <a:endParaRPr lang="fr-FR" altLang="fr-FR">
              <a:latin typeface="Tw Cen MT" panose="020B0602020104020603" pitchFamily="34" charset="0"/>
            </a:endParaRPr>
          </a:p>
        </p:txBody>
      </p:sp>
    </p:spTree>
    <p:extLst>
      <p:ext uri="{BB962C8B-B14F-4D97-AF65-F5344CB8AC3E}">
        <p14:creationId xmlns:p14="http://schemas.microsoft.com/office/powerpoint/2010/main" val="319109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1270FA4-9CF3-432F-8F06-ED9667BE2CFD}" type="slidenum">
              <a:rPr lang="fr-FR" altLang="fr-FR" sz="1300"/>
              <a:pPr eaLnBrk="1" hangingPunct="1">
                <a:spcBef>
                  <a:spcPct val="0"/>
                </a:spcBef>
              </a:pPr>
              <a:t>8</a:t>
            </a:fld>
            <a:endParaRPr lang="fr-FR" altLang="fr-FR" sz="1300"/>
          </a:p>
        </p:txBody>
      </p:sp>
      <p:sp>
        <p:nvSpPr>
          <p:cNvPr id="55299"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55300" name="Rectangle 6"/>
          <p:cNvSpPr txBox="1">
            <a:spLocks noGrp="1" noChangeArrowheads="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55301"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4A59BB2-54CA-4738-8AA9-743CBCE25D66}" type="slidenum">
              <a:rPr lang="fr-FR" altLang="fr-FR" sz="1300"/>
              <a:pPr algn="r" eaLnBrk="1" hangingPunct="1">
                <a:spcBef>
                  <a:spcPct val="0"/>
                </a:spcBef>
              </a:pPr>
              <a:t>8</a:t>
            </a:fld>
            <a:endParaRPr lang="fr-FR" altLang="fr-FR" sz="1300"/>
          </a:p>
        </p:txBody>
      </p:sp>
      <p:sp>
        <p:nvSpPr>
          <p:cNvPr id="55302" name="Rectangle 2"/>
          <p:cNvSpPr>
            <a:spLocks noGrp="1" noRot="1" noChangeAspect="1" noChangeArrowheads="1" noTextEdit="1"/>
          </p:cNvSpPr>
          <p:nvPr>
            <p:ph type="sldImg"/>
          </p:nvPr>
        </p:nvSpPr>
        <p:spPr bwMode="auto">
          <a:xfrm>
            <a:off x="-63500" y="769938"/>
            <a:ext cx="7199313"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3" name="Rectangle 3"/>
          <p:cNvSpPr>
            <a:spLocks noGrp="1" noChangeArrowheads="1"/>
          </p:cNvSpPr>
          <p:nvPr>
            <p:ph type="body" idx="1"/>
          </p:nvPr>
        </p:nvSpPr>
        <p:spPr bwMode="auto">
          <a:xfrm>
            <a:off x="560388" y="4862513"/>
            <a:ext cx="5948362" cy="4602162"/>
          </a:xfrm>
          <a:solidFill>
            <a:srgbClr val="FFFFFF"/>
          </a:solidFill>
          <a:ln>
            <a:solidFill>
              <a:srgbClr val="000000"/>
            </a:solidFill>
            <a:miter lim="800000"/>
            <a:headEnd/>
            <a:tailEnd/>
          </a:ln>
        </p:spPr>
        <p:txBody>
          <a:bodyPr wrap="square" lIns="94835" tIns="47419" rIns="94835" bIns="47419"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34101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43E3171-D6D9-4EAD-A10B-D81A001A00CD}" type="slidenum">
              <a:rPr lang="fr-FR" altLang="fr-FR" sz="1300"/>
              <a:pPr eaLnBrk="1" hangingPunct="1">
                <a:spcBef>
                  <a:spcPct val="0"/>
                </a:spcBef>
              </a:pPr>
              <a:t>9</a:t>
            </a:fld>
            <a:endParaRPr lang="fr-FR" altLang="fr-FR" sz="1300"/>
          </a:p>
        </p:txBody>
      </p:sp>
      <p:sp>
        <p:nvSpPr>
          <p:cNvPr id="57347"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57348" name="Rectangle 6"/>
          <p:cNvSpPr txBox="1">
            <a:spLocks noGrp="1" noChangeArrowheads="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57349"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90710BF-7D86-431E-9E28-10D22EF2D400}" type="slidenum">
              <a:rPr lang="fr-FR" altLang="fr-FR" sz="1300"/>
              <a:pPr algn="r" eaLnBrk="1" hangingPunct="1">
                <a:spcBef>
                  <a:spcPct val="0"/>
                </a:spcBef>
              </a:pPr>
              <a:t>9</a:t>
            </a:fld>
            <a:endParaRPr lang="fr-FR" altLang="fr-FR" sz="1300"/>
          </a:p>
        </p:txBody>
      </p:sp>
      <p:sp>
        <p:nvSpPr>
          <p:cNvPr id="57350" name="Rectangle 2"/>
          <p:cNvSpPr>
            <a:spLocks noGrp="1" noRot="1" noChangeAspect="1" noChangeArrowheads="1" noTextEdit="1"/>
          </p:cNvSpPr>
          <p:nvPr>
            <p:ph type="sldImg"/>
          </p:nvPr>
        </p:nvSpPr>
        <p:spPr bwMode="auto">
          <a:xfrm>
            <a:off x="141288" y="768350"/>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51" name="Rectangle 3"/>
          <p:cNvSpPr>
            <a:spLocks noGrp="1" noChangeArrowheads="1"/>
          </p:cNvSpPr>
          <p:nvPr>
            <p:ph type="body" idx="1"/>
          </p:nvPr>
        </p:nvSpPr>
        <p:spPr bwMode="auto">
          <a:xfrm>
            <a:off x="949325" y="4862513"/>
            <a:ext cx="5203825" cy="4603750"/>
          </a:xfrm>
          <a:solidFill>
            <a:srgbClr val="FFFFFF"/>
          </a:solidFill>
          <a:ln>
            <a:solidFill>
              <a:srgbClr val="000000"/>
            </a:solidFill>
            <a:miter lim="800000"/>
            <a:headEnd/>
            <a:tailEnd/>
          </a:ln>
        </p:spPr>
        <p:txBody>
          <a:bodyPr wrap="square" lIns="94835" tIns="47419" rIns="94835" bIns="47419" numCol="1" anchor="t" anchorCtr="0" compatLnSpc="1">
            <a:prstTxWarp prst="textNoShape">
              <a:avLst/>
            </a:prstTxWarp>
          </a:bodyPr>
          <a:lstStyle/>
          <a:p>
            <a:pPr eaLnBrk="1" hangingPunct="1">
              <a:spcBef>
                <a:spcPct val="0"/>
              </a:spcBef>
            </a:pPr>
            <a:endParaRPr lang="fr-FR" altLang="fr-FR">
              <a:latin typeface="Tw Cen MT" panose="020B0602020104020603" pitchFamily="34" charset="0"/>
            </a:endParaRPr>
          </a:p>
        </p:txBody>
      </p:sp>
    </p:spTree>
    <p:extLst>
      <p:ext uri="{BB962C8B-B14F-4D97-AF65-F5344CB8AC3E}">
        <p14:creationId xmlns:p14="http://schemas.microsoft.com/office/powerpoint/2010/main" val="255800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46253"/>
            <a:ext cx="10515600" cy="66814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207008"/>
            <a:ext cx="10515600" cy="496995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Image 6"/>
          <p:cNvPicPr>
            <a:picLocks noChangeAspect="1"/>
          </p:cNvPicPr>
          <p:nvPr userDrawn="1"/>
        </p:nvPicPr>
        <p:blipFill>
          <a:blip r:embed="rId13"/>
          <a:stretch>
            <a:fillRect/>
          </a:stretch>
        </p:blipFill>
        <p:spPr>
          <a:xfrm>
            <a:off x="10320466" y="6304912"/>
            <a:ext cx="1033334" cy="468000"/>
          </a:xfrm>
          <a:prstGeom prst="rect">
            <a:avLst/>
          </a:prstGeom>
        </p:spPr>
      </p:pic>
      <p:cxnSp>
        <p:nvCxnSpPr>
          <p:cNvPr id="9" name="Connecteur droit 8"/>
          <p:cNvCxnSpPr/>
          <p:nvPr userDrawn="1"/>
        </p:nvCxnSpPr>
        <p:spPr>
          <a:xfrm>
            <a:off x="838200" y="6176963"/>
            <a:ext cx="105156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3061009"/>
            <a:ext cx="9144000" cy="1134753"/>
          </a:xfrm>
        </p:spPr>
        <p:txBody>
          <a:bodyPr/>
          <a:lstStyle/>
          <a:p>
            <a:r>
              <a:rPr lang="en-US" dirty="0" err="1"/>
              <a:t>Climfoot</a:t>
            </a:r>
            <a:r>
              <a:rPr lang="en-US" dirty="0"/>
              <a:t> training session</a:t>
            </a:r>
          </a:p>
        </p:txBody>
      </p:sp>
      <p:sp>
        <p:nvSpPr>
          <p:cNvPr id="3" name="Sous-titre 2"/>
          <p:cNvSpPr>
            <a:spLocks noGrp="1"/>
          </p:cNvSpPr>
          <p:nvPr>
            <p:ph type="subTitle" idx="1"/>
          </p:nvPr>
        </p:nvSpPr>
        <p:spPr>
          <a:xfrm>
            <a:off x="1524000" y="4425696"/>
            <a:ext cx="9144000" cy="1453896"/>
          </a:xfrm>
        </p:spPr>
        <p:txBody>
          <a:bodyPr>
            <a:normAutofit/>
          </a:bodyPr>
          <a:lstStyle/>
          <a:p>
            <a:r>
              <a:rPr lang="en-US" dirty="0"/>
              <a:t>20-21 April 2016</a:t>
            </a:r>
          </a:p>
          <a:p>
            <a:endParaRPr lang="en-US" dirty="0"/>
          </a:p>
          <a:p>
            <a:r>
              <a:rPr lang="en-US" dirty="0"/>
              <a:t>Methodological principles</a:t>
            </a:r>
          </a:p>
        </p:txBody>
      </p:sp>
      <p:pic>
        <p:nvPicPr>
          <p:cNvPr id="4" name="Image 3"/>
          <p:cNvPicPr>
            <a:picLocks noChangeAspect="1"/>
          </p:cNvPicPr>
          <p:nvPr/>
        </p:nvPicPr>
        <p:blipFill>
          <a:blip r:embed="rId3"/>
          <a:stretch>
            <a:fillRect/>
          </a:stretch>
        </p:blipFill>
        <p:spPr>
          <a:xfrm>
            <a:off x="4908395" y="455865"/>
            <a:ext cx="2375210" cy="2375210"/>
          </a:xfrm>
          <a:prstGeom prst="rect">
            <a:avLst/>
          </a:prstGeom>
        </p:spPr>
      </p:pic>
    </p:spTree>
    <p:extLst>
      <p:ext uri="{BB962C8B-B14F-4D97-AF65-F5344CB8AC3E}">
        <p14:creationId xmlns:p14="http://schemas.microsoft.com/office/powerpoint/2010/main" val="240617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4"/>
          <p:cNvSpPr>
            <a:spLocks noGrp="1"/>
          </p:cNvSpPr>
          <p:nvPr>
            <p:ph type="title"/>
          </p:nvPr>
        </p:nvSpPr>
        <p:spPr/>
        <p:txBody>
          <a:bodyPr anchor="t">
            <a:normAutofit fontScale="90000"/>
          </a:bodyPr>
          <a:lstStyle/>
          <a:p>
            <a:pPr eaLnBrk="1" hangingPunct="1"/>
            <a:r>
              <a:rPr lang="en-US" altLang="fr-FR" dirty="0"/>
              <a:t>Agenda</a:t>
            </a:r>
          </a:p>
        </p:txBody>
      </p:sp>
      <p:sp>
        <p:nvSpPr>
          <p:cNvPr id="14339" name="Espace réservé du contenu 5"/>
          <p:cNvSpPr>
            <a:spLocks noGrp="1"/>
          </p:cNvSpPr>
          <p:nvPr>
            <p:ph idx="1"/>
          </p:nvPr>
        </p:nvSpPr>
        <p:spPr/>
        <p:txBody>
          <a:bodyPr vert="horz" lIns="91424" tIns="45712" rIns="91424" bIns="45712" rtlCol="0">
            <a:normAutofit/>
          </a:bodyPr>
          <a:lstStyle/>
          <a:p>
            <a:pPr marL="457119" indent="-457119" defTabSz="913916">
              <a:buFont typeface="Verdana" pitchFamily="34" charset="0"/>
              <a:buAutoNum type="arabicPeriod"/>
              <a:defRPr/>
            </a:pPr>
            <a:r>
              <a:rPr lang="en-US" dirty="0">
                <a:solidFill>
                  <a:srgbClr val="FF6600"/>
                </a:solidFill>
                <a:effectLst>
                  <a:outerShdw blurRad="38100" dist="38100" dir="2700000" algn="tl">
                    <a:srgbClr val="C0C0C0"/>
                  </a:outerShdw>
                </a:effectLst>
              </a:rPr>
              <a:t>How can we compare GHGs?</a:t>
            </a:r>
          </a:p>
          <a:p>
            <a:pPr marL="457119" indent="-457119" defTabSz="913916">
              <a:buFont typeface="Verdana" pitchFamily="34" charset="0"/>
              <a:buAutoNum type="arabicPeriod"/>
              <a:defRPr/>
            </a:pPr>
            <a:endParaRPr lang="en-US" dirty="0">
              <a:solidFill>
                <a:srgbClr val="FF6600"/>
              </a:solidFill>
              <a:effectLst>
                <a:outerShdw blurRad="38100" dist="38100" dir="2700000" algn="tl">
                  <a:srgbClr val="C0C0C0"/>
                </a:outerShdw>
              </a:effectLst>
            </a:endParaRPr>
          </a:p>
          <a:p>
            <a:pPr marL="457119" indent="-457119" defTabSz="913916">
              <a:buFont typeface="Verdana" pitchFamily="34" charset="0"/>
              <a:buAutoNum type="arabicPeriod"/>
              <a:defRPr/>
            </a:pPr>
            <a:r>
              <a:rPr lang="en-US" dirty="0"/>
              <a:t>The concept of emission factors</a:t>
            </a:r>
          </a:p>
          <a:p>
            <a:pPr marL="457119" indent="-457119" defTabSz="913916">
              <a:buFont typeface="Verdana" pitchFamily="34" charset="0"/>
              <a:buAutoNum type="arabicPeriod"/>
              <a:defRPr/>
            </a:pPr>
            <a:endParaRPr lang="en-US" dirty="0"/>
          </a:p>
        </p:txBody>
      </p:sp>
    </p:spTree>
    <p:custDataLst>
      <p:tags r:id="rId1"/>
    </p:custDataLst>
    <p:extLst>
      <p:ext uri="{BB962C8B-B14F-4D97-AF65-F5344CB8AC3E}">
        <p14:creationId xmlns:p14="http://schemas.microsoft.com/office/powerpoint/2010/main" val="24047104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3" name="Rectangle 3"/>
          <p:cNvSpPr>
            <a:spLocks noChangeArrowheads="1"/>
          </p:cNvSpPr>
          <p:nvPr/>
        </p:nvSpPr>
        <p:spPr bwMode="auto">
          <a:xfrm>
            <a:off x="1524000" y="1306513"/>
            <a:ext cx="9144000" cy="533400"/>
          </a:xfrm>
          <a:prstGeom prst="rect">
            <a:avLst/>
          </a:prstGeom>
          <a:noFill/>
          <a:ln w="9525">
            <a:noFill/>
            <a:miter lim="800000"/>
            <a:headEnd/>
            <a:tailEnd/>
          </a:ln>
          <a:effectLst/>
        </p:spPr>
        <p:txBody>
          <a:bodyPr lIns="91424" tIns="45712" rIns="91424" bIns="45712" anchor="ctr"/>
          <a:lstStyle/>
          <a:p>
            <a:pPr defTabSz="914239">
              <a:lnSpc>
                <a:spcPct val="90000"/>
              </a:lnSpc>
              <a:defRPr/>
            </a:pPr>
            <a:endParaRPr lang="en-US" b="1" dirty="0">
              <a:effectLst>
                <a:outerShdw blurRad="38100" dist="38100" dir="2700000" algn="tl">
                  <a:srgbClr val="C0C0C0"/>
                </a:outerShdw>
              </a:effectLst>
            </a:endParaRPr>
          </a:p>
        </p:txBody>
      </p:sp>
      <p:sp>
        <p:nvSpPr>
          <p:cNvPr id="1152004" name="Rectangle 4"/>
          <p:cNvSpPr>
            <a:spLocks noChangeArrowheads="1"/>
          </p:cNvSpPr>
          <p:nvPr/>
        </p:nvSpPr>
        <p:spPr bwMode="auto">
          <a:xfrm>
            <a:off x="1738314" y="5300664"/>
            <a:ext cx="8929687" cy="458787"/>
          </a:xfrm>
          <a:prstGeom prst="rect">
            <a:avLst/>
          </a:prstGeom>
          <a:noFill/>
          <a:ln w="9525">
            <a:noFill/>
            <a:miter lim="800000"/>
            <a:headEnd/>
            <a:tailEnd/>
          </a:ln>
          <a:effectLst/>
        </p:spPr>
        <p:txBody>
          <a:bodyPr lIns="91424" tIns="45712" rIns="91424" bIns="45712" anchor="ctr"/>
          <a:lstStyle/>
          <a:p>
            <a:pPr algn="ctr" defTabSz="914239">
              <a:defRPr/>
            </a:pPr>
            <a:r>
              <a:rPr lang="en-US" sz="1400" b="1" dirty="0"/>
              <a:t>World annual emissions in tons, breakdown by categories of gas, except ozone</a:t>
            </a:r>
            <a:r>
              <a:rPr lang="en-US" sz="2000" dirty="0">
                <a:solidFill>
                  <a:srgbClr val="333399"/>
                </a:solidFill>
              </a:rPr>
              <a:t> </a:t>
            </a:r>
            <a:r>
              <a:rPr lang="en-US" sz="1200" dirty="0"/>
              <a:t>(IPCC, 2007)</a:t>
            </a:r>
          </a:p>
        </p:txBody>
      </p:sp>
      <p:sp>
        <p:nvSpPr>
          <p:cNvPr id="1152115" name="Rectangle 115"/>
          <p:cNvSpPr>
            <a:spLocks noChangeArrowheads="1"/>
          </p:cNvSpPr>
          <p:nvPr/>
        </p:nvSpPr>
        <p:spPr bwMode="auto">
          <a:xfrm>
            <a:off x="1211580" y="5626100"/>
            <a:ext cx="10142220" cy="400093"/>
          </a:xfrm>
          <a:prstGeom prst="rect">
            <a:avLst/>
          </a:prstGeom>
          <a:noFill/>
          <a:ln w="9525" algn="ctr">
            <a:noFill/>
            <a:miter lim="800000"/>
            <a:headEnd/>
            <a:tailEnd/>
          </a:ln>
          <a:effectLst/>
        </p:spPr>
        <p:txBody>
          <a:bodyPr wrap="square" lIns="91424" tIns="45712" rIns="91424" bIns="45712">
            <a:spAutoFit/>
          </a:bodyPr>
          <a:lstStyle/>
          <a:p>
            <a:pPr algn="ctr" defTabSz="914239">
              <a:defRPr/>
            </a:pPr>
            <a:r>
              <a:rPr lang="en-US" sz="2000" dirty="0">
                <a:solidFill>
                  <a:srgbClr val="FF6600"/>
                </a:solidFill>
                <a:cs typeface="Times New Roman" pitchFamily="18" charset="0"/>
              </a:rPr>
              <a:t>How can we evaluate the respective contribution of each gas in terms of radiative forcing?</a:t>
            </a:r>
          </a:p>
        </p:txBody>
      </p:sp>
      <p:sp>
        <p:nvSpPr>
          <p:cNvPr id="20485" name="Titre 6"/>
          <p:cNvSpPr>
            <a:spLocks noGrp="1"/>
          </p:cNvSpPr>
          <p:nvPr>
            <p:ph type="title"/>
          </p:nvPr>
        </p:nvSpPr>
        <p:spPr/>
        <p:txBody>
          <a:bodyPr rtlCol="0">
            <a:normAutofit/>
          </a:bodyPr>
          <a:lstStyle/>
          <a:p>
            <a:pPr>
              <a:defRPr/>
            </a:pPr>
            <a:r>
              <a:rPr lang="en-US" sz="3500" dirty="0"/>
              <a:t>World annual emissions of GHG </a:t>
            </a:r>
          </a:p>
        </p:txBody>
      </p:sp>
      <p:pic>
        <p:nvPicPr>
          <p:cNvPr id="4199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1714" y="1209675"/>
            <a:ext cx="5722937"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125738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1123950" y="5543868"/>
            <a:ext cx="84010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lgn="ctr">
              <a:spcBef>
                <a:spcPct val="0"/>
              </a:spcBef>
              <a:buNone/>
            </a:pPr>
            <a:r>
              <a:rPr lang="en-US" altLang="fr-FR" sz="1400" b="1" dirty="0">
                <a:solidFill>
                  <a:schemeClr val="tx1"/>
                </a:solidFill>
              </a:rPr>
              <a:t>Radiative forcing over time of a ton of gas emitted at the moment 0 </a:t>
            </a:r>
            <a:br>
              <a:rPr lang="en-US" altLang="fr-FR" sz="1400" b="1" dirty="0">
                <a:solidFill>
                  <a:schemeClr val="tx1"/>
                </a:solidFill>
              </a:rPr>
            </a:br>
            <a:r>
              <a:rPr lang="en-US" altLang="fr-FR" sz="1400" b="1" dirty="0">
                <a:solidFill>
                  <a:schemeClr val="tx1"/>
                </a:solidFill>
              </a:rPr>
              <a:t> </a:t>
            </a:r>
            <a:r>
              <a:rPr lang="en-US" altLang="fr-FR" sz="1400" dirty="0">
                <a:solidFill>
                  <a:schemeClr val="tx1"/>
                </a:solidFill>
              </a:rPr>
              <a:t>(horizontal axis: in years - logarithmic scale; vertical axis: radiative forcing in W / m2 - Logarithmic scale)</a:t>
            </a:r>
            <a:r>
              <a:rPr lang="en-US" altLang="fr-FR" sz="1200" dirty="0">
                <a:solidFill>
                  <a:srgbClr val="333399"/>
                </a:solidFill>
              </a:rPr>
              <a:t/>
            </a:r>
            <a:br>
              <a:rPr lang="en-US" altLang="fr-FR" sz="1200" dirty="0">
                <a:solidFill>
                  <a:srgbClr val="333399"/>
                </a:solidFill>
              </a:rPr>
            </a:br>
            <a:r>
              <a:rPr lang="en-US" altLang="fr-FR" sz="1200" b="1" dirty="0">
                <a:solidFill>
                  <a:srgbClr val="333399"/>
                </a:solidFill>
              </a:rPr>
              <a:t> </a:t>
            </a:r>
            <a:r>
              <a:rPr lang="en-US" altLang="fr-FR" sz="1800" b="1" dirty="0">
                <a:solidFill>
                  <a:srgbClr val="333399"/>
                </a:solidFill>
              </a:rPr>
              <a:t> </a:t>
            </a:r>
            <a:r>
              <a:rPr lang="en-US" altLang="fr-FR" sz="1200" dirty="0">
                <a:solidFill>
                  <a:schemeClr val="tx1"/>
                </a:solidFill>
              </a:rPr>
              <a:t>Source : D. </a:t>
            </a:r>
            <a:r>
              <a:rPr lang="en-US" altLang="fr-FR" sz="1200" dirty="0" err="1">
                <a:solidFill>
                  <a:schemeClr val="tx1"/>
                </a:solidFill>
              </a:rPr>
              <a:t>Hauglustaine</a:t>
            </a:r>
            <a:r>
              <a:rPr lang="en-US" altLang="fr-FR" sz="1200" dirty="0">
                <a:solidFill>
                  <a:schemeClr val="tx1"/>
                </a:solidFill>
              </a:rPr>
              <a:t>, LSCE</a:t>
            </a:r>
          </a:p>
        </p:txBody>
      </p:sp>
      <p:pic>
        <p:nvPicPr>
          <p:cNvPr id="44035" name="Picture 7" descr="du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470" y="907286"/>
            <a:ext cx="6847205" cy="468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9"/>
          <p:cNvSpPr>
            <a:spLocks noChangeArrowheads="1"/>
          </p:cNvSpPr>
          <p:nvPr/>
        </p:nvSpPr>
        <p:spPr bwMode="auto">
          <a:xfrm>
            <a:off x="8040689" y="2420938"/>
            <a:ext cx="2447925" cy="230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4" tIns="45712" rIns="91424" bIns="45712">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spcBef>
                <a:spcPct val="0"/>
              </a:spcBef>
              <a:buNone/>
            </a:pPr>
            <a:r>
              <a:rPr lang="en-US" altLang="fr-FR" sz="1800" b="1" dirty="0">
                <a:solidFill>
                  <a:schemeClr val="tx1"/>
                </a:solidFill>
              </a:rPr>
              <a:t>These curves reflect the duration of residence of gases in the atmosphere, which is sometimes going to evolve in the future (in particular for the CO</a:t>
            </a:r>
            <a:r>
              <a:rPr lang="en-US" altLang="fr-FR" sz="1800" b="1" baseline="-25000" dirty="0">
                <a:solidFill>
                  <a:schemeClr val="tx1"/>
                </a:solidFill>
              </a:rPr>
              <a:t>2</a:t>
            </a:r>
            <a:r>
              <a:rPr lang="en-US" altLang="fr-FR" sz="1800" b="1" dirty="0">
                <a:solidFill>
                  <a:schemeClr val="tx1"/>
                </a:solidFill>
              </a:rPr>
              <a:t>)</a:t>
            </a:r>
            <a:r>
              <a:rPr lang="en-US" altLang="fr-FR" sz="1800" b="1" dirty="0">
                <a:solidFill>
                  <a:srgbClr val="333399"/>
                </a:solidFill>
              </a:rPr>
              <a:t/>
            </a:r>
            <a:br>
              <a:rPr lang="en-US" altLang="fr-FR" sz="1800" b="1" dirty="0">
                <a:solidFill>
                  <a:srgbClr val="333399"/>
                </a:solidFill>
              </a:rPr>
            </a:br>
            <a:endParaRPr lang="en-US" altLang="fr-FR" sz="1800" b="1" dirty="0">
              <a:solidFill>
                <a:srgbClr val="333399"/>
              </a:solidFill>
            </a:endParaRPr>
          </a:p>
        </p:txBody>
      </p:sp>
      <p:sp>
        <p:nvSpPr>
          <p:cNvPr id="44038" name="Titre 6"/>
          <p:cNvSpPr>
            <a:spLocks noGrp="1"/>
          </p:cNvSpPr>
          <p:nvPr>
            <p:ph type="title"/>
          </p:nvPr>
        </p:nvSpPr>
        <p:spPr/>
        <p:txBody>
          <a:bodyPr anchor="t"/>
          <a:lstStyle/>
          <a:p>
            <a:pPr eaLnBrk="1" hangingPunct="1"/>
            <a:r>
              <a:rPr lang="en-US" altLang="fr-FR" sz="3200" dirty="0"/>
              <a:t>Analysis of the radiative forcing of GHGs</a:t>
            </a:r>
          </a:p>
        </p:txBody>
      </p:sp>
    </p:spTree>
    <p:custDataLst>
      <p:tags r:id="rId1"/>
    </p:custDataLst>
    <p:extLst>
      <p:ext uri="{BB962C8B-B14F-4D97-AF65-F5344CB8AC3E}">
        <p14:creationId xmlns:p14="http://schemas.microsoft.com/office/powerpoint/2010/main" val="36898707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1" name="Rectangle 3"/>
          <p:cNvSpPr>
            <a:spLocks noChangeArrowheads="1"/>
          </p:cNvSpPr>
          <p:nvPr/>
        </p:nvSpPr>
        <p:spPr bwMode="auto">
          <a:xfrm>
            <a:off x="1524000" y="1306513"/>
            <a:ext cx="9144000" cy="533400"/>
          </a:xfrm>
          <a:prstGeom prst="rect">
            <a:avLst/>
          </a:prstGeom>
          <a:noFill/>
          <a:ln w="9525">
            <a:noFill/>
            <a:miter lim="800000"/>
            <a:headEnd/>
            <a:tailEnd/>
          </a:ln>
          <a:effectLst/>
        </p:spPr>
        <p:txBody>
          <a:bodyPr lIns="91424" tIns="45712" rIns="91424" bIns="45712" anchor="ctr"/>
          <a:lstStyle/>
          <a:p>
            <a:pPr defTabSz="914239">
              <a:lnSpc>
                <a:spcPct val="90000"/>
              </a:lnSpc>
              <a:defRPr/>
            </a:pPr>
            <a:endParaRPr lang="en-US" b="1" dirty="0">
              <a:effectLst>
                <a:outerShdw blurRad="38100" dist="38100" dir="2700000" algn="tl">
                  <a:srgbClr val="C0C0C0"/>
                </a:outerShdw>
              </a:effectLst>
            </a:endParaRPr>
          </a:p>
        </p:txBody>
      </p:sp>
      <p:sp>
        <p:nvSpPr>
          <p:cNvPr id="1154052" name="Rectangle 4"/>
          <p:cNvSpPr>
            <a:spLocks noChangeArrowheads="1"/>
          </p:cNvSpPr>
          <p:nvPr/>
        </p:nvSpPr>
        <p:spPr bwMode="auto">
          <a:xfrm>
            <a:off x="2279650" y="4005263"/>
            <a:ext cx="817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lgn="ctr" eaLnBrk="1" hangingPunct="1">
              <a:spcBef>
                <a:spcPct val="0"/>
              </a:spcBef>
              <a:buFontTx/>
              <a:buNone/>
            </a:pPr>
            <a:r>
              <a:rPr lang="en-US" altLang="fr-FR" sz="2000" b="1" dirty="0">
                <a:solidFill>
                  <a:schemeClr val="tx1"/>
                </a:solidFill>
              </a:rPr>
              <a:t>A relatively complex equation, but quite easy to understand!</a:t>
            </a:r>
          </a:p>
        </p:txBody>
      </p:sp>
      <p:graphicFrame>
        <p:nvGraphicFramePr>
          <p:cNvPr id="46084" name="Object 6"/>
          <p:cNvGraphicFramePr>
            <a:graphicFrameLocks noChangeAspect="1"/>
          </p:cNvGraphicFramePr>
          <p:nvPr>
            <p:extLst>
              <p:ext uri="{D42A27DB-BD31-4B8C-83A1-F6EECF244321}">
                <p14:modId xmlns:p14="http://schemas.microsoft.com/office/powerpoint/2010/main" val="76177306"/>
              </p:ext>
            </p:extLst>
          </p:nvPr>
        </p:nvGraphicFramePr>
        <p:xfrm>
          <a:off x="3427413" y="1309688"/>
          <a:ext cx="4670425" cy="2336800"/>
        </p:xfrm>
        <a:graphic>
          <a:graphicData uri="http://schemas.openxmlformats.org/presentationml/2006/ole">
            <mc:AlternateContent xmlns:mc="http://schemas.openxmlformats.org/markup-compatibility/2006">
              <mc:Choice xmlns:v="urn:schemas-microsoft-com:vml" Requires="v">
                <p:oleObj spid="_x0000_s1040" name="Équation" r:id="rId5" imgW="1269720" imgH="634680" progId="Equation.3">
                  <p:embed/>
                </p:oleObj>
              </mc:Choice>
              <mc:Fallback>
                <p:oleObj name="Équation" r:id="rId5" imgW="1269720" imgH="634680" progId="Equation.3">
                  <p:embed/>
                  <p:pic>
                    <p:nvPicPr>
                      <p:cNvPr id="46084" name="Object 6"/>
                      <p:cNvPicPr>
                        <a:picLocks noChangeAspect="1" noChangeArrowheads="1"/>
                      </p:cNvPicPr>
                      <p:nvPr/>
                    </p:nvPicPr>
                    <p:blipFill>
                      <a:blip r:embed="rId6"/>
                      <a:srcRect/>
                      <a:stretch>
                        <a:fillRect/>
                      </a:stretch>
                    </p:blipFill>
                    <p:spPr bwMode="auto">
                      <a:xfrm>
                        <a:off x="3427413" y="1309688"/>
                        <a:ext cx="4670425"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7"/>
          <p:cNvSpPr>
            <a:spLocks noChangeArrowheads="1"/>
          </p:cNvSpPr>
          <p:nvPr/>
        </p:nvSpPr>
        <p:spPr bwMode="auto">
          <a:xfrm>
            <a:off x="2424114" y="5040314"/>
            <a:ext cx="7704137" cy="400093"/>
          </a:xfrm>
          <a:prstGeom prst="rect">
            <a:avLst/>
          </a:prstGeom>
          <a:noFill/>
          <a:ln w="9525" algn="ctr">
            <a:noFill/>
            <a:miter lim="800000"/>
            <a:headEnd/>
            <a:tailEnd/>
          </a:ln>
        </p:spPr>
        <p:txBody>
          <a:bodyPr lIns="91424" tIns="45712" rIns="91424" bIns="45712">
            <a:spAutoFit/>
          </a:bodyPr>
          <a:lstStyle/>
          <a:p>
            <a:pPr algn="ctr" defTabSz="914239">
              <a:defRPr/>
            </a:pPr>
            <a:r>
              <a:rPr lang="en-US" sz="2000" b="1" dirty="0">
                <a:solidFill>
                  <a:srgbClr val="FF6600"/>
                </a:solidFill>
                <a:latin typeface="+mj-lt"/>
                <a:cs typeface="Times New Roman" pitchFamily="18" charset="0"/>
              </a:rPr>
              <a:t>The Global Warming Potential means how many times the CO</a:t>
            </a:r>
            <a:r>
              <a:rPr lang="en-US" sz="2000" b="1" baseline="-25000" dirty="0">
                <a:solidFill>
                  <a:srgbClr val="FF6600"/>
                </a:solidFill>
                <a:latin typeface="+mj-lt"/>
                <a:cs typeface="Times New Roman" pitchFamily="18" charset="0"/>
              </a:rPr>
              <a:t>2</a:t>
            </a:r>
            <a:r>
              <a:rPr lang="en-US" sz="2000" b="1" dirty="0">
                <a:solidFill>
                  <a:srgbClr val="FF6600"/>
                </a:solidFill>
                <a:latin typeface="+mj-lt"/>
                <a:cs typeface="Times New Roman" pitchFamily="18" charset="0"/>
              </a:rPr>
              <a:t> ?</a:t>
            </a:r>
          </a:p>
        </p:txBody>
      </p:sp>
      <p:sp>
        <p:nvSpPr>
          <p:cNvPr id="46086" name="Titre 6"/>
          <p:cNvSpPr>
            <a:spLocks noGrp="1"/>
          </p:cNvSpPr>
          <p:nvPr>
            <p:ph type="title"/>
          </p:nvPr>
        </p:nvSpPr>
        <p:spPr/>
        <p:txBody>
          <a:bodyPr anchor="t">
            <a:normAutofit fontScale="90000"/>
          </a:bodyPr>
          <a:lstStyle/>
          <a:p>
            <a:pPr eaLnBrk="1" hangingPunct="1"/>
            <a:r>
              <a:rPr lang="en-US" altLang="fr-FR" dirty="0"/>
              <a:t>The comparison unit: the Global Warming Potential</a:t>
            </a:r>
          </a:p>
        </p:txBody>
      </p:sp>
    </p:spTree>
    <p:custDataLst>
      <p:tags r:id="rId2"/>
    </p:custDataLst>
    <p:extLst>
      <p:ext uri="{BB962C8B-B14F-4D97-AF65-F5344CB8AC3E}">
        <p14:creationId xmlns:p14="http://schemas.microsoft.com/office/powerpoint/2010/main" val="16579373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delay="0"/>
                                  </p:endCondLst>
                                  <p:childTnLst>
                                    <p:set>
                                      <p:cBhvr>
                                        <p:cTn id="6" dur="1" fill="hold">
                                          <p:stCondLst>
                                            <p:cond delay="0"/>
                                          </p:stCondLst>
                                        </p:cTn>
                                        <p:tgtEl>
                                          <p:spTgt spid="1154051">
                                            <p:txEl>
                                              <p:pRg st="0" end="0"/>
                                            </p:txEl>
                                          </p:spTgt>
                                        </p:tgtEl>
                                        <p:attrNameLst>
                                          <p:attrName>style.visibility</p:attrName>
                                        </p:attrNameLst>
                                      </p:cBhvr>
                                      <p:to>
                                        <p:strVal val="visible"/>
                                      </p:to>
                                    </p:set>
                                    <p:animEffect transition="in" filter="wipe(left)">
                                      <p:cBhvr>
                                        <p:cTn id="7" dur="500"/>
                                        <p:tgtEl>
                                          <p:spTgt spid="1154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4052">
                                            <p:txEl>
                                              <p:pRg st="0" end="0"/>
                                            </p:txEl>
                                          </p:spTgt>
                                        </p:tgtEl>
                                        <p:attrNameLst>
                                          <p:attrName>style.visibility</p:attrName>
                                        </p:attrNameLst>
                                      </p:cBhvr>
                                      <p:to>
                                        <p:strVal val="visible"/>
                                      </p:to>
                                    </p:set>
                                    <p:animEffect transition="in" filter="wipe(left)">
                                      <p:cBhvr>
                                        <p:cTn id="12" dur="500"/>
                                        <p:tgtEl>
                                          <p:spTgt spid="11540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build="p" autoUpdateAnimBg="0"/>
      <p:bldP spid="115405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2566988" y="1628775"/>
            <a:ext cx="77771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r>
              <a:rPr lang="en-US" altLang="fr-FR" sz="2000" dirty="0">
                <a:solidFill>
                  <a:schemeClr val="tx1"/>
                </a:solidFill>
              </a:rPr>
              <a:t>GWP is an indicator that is approximate but which enable to take actions</a:t>
            </a:r>
          </a:p>
        </p:txBody>
      </p:sp>
      <p:graphicFrame>
        <p:nvGraphicFramePr>
          <p:cNvPr id="48131" name="Object 4"/>
          <p:cNvGraphicFramePr>
            <a:graphicFrameLocks noChangeAspect="1"/>
          </p:cNvGraphicFramePr>
          <p:nvPr>
            <p:extLst>
              <p:ext uri="{D42A27DB-BD31-4B8C-83A1-F6EECF244321}">
                <p14:modId xmlns:p14="http://schemas.microsoft.com/office/powerpoint/2010/main" val="878789518"/>
              </p:ext>
            </p:extLst>
          </p:nvPr>
        </p:nvGraphicFramePr>
        <p:xfrm>
          <a:off x="3419475" y="2689225"/>
          <a:ext cx="6072188" cy="1846263"/>
        </p:xfrm>
        <a:graphic>
          <a:graphicData uri="http://schemas.openxmlformats.org/presentationml/2006/ole">
            <mc:AlternateContent xmlns:mc="http://schemas.openxmlformats.org/markup-compatibility/2006">
              <mc:Choice xmlns:v="urn:schemas-microsoft-com:vml" Requires="v">
                <p:oleObj spid="_x0000_s2063" name="Worksheet" r:id="rId5" imgW="3466987" imgH="1143000" progId="Excel.Sheet.8">
                  <p:embed/>
                </p:oleObj>
              </mc:Choice>
              <mc:Fallback>
                <p:oleObj name="Worksheet" r:id="rId5" imgW="3466987" imgH="1143000" progId="Excel.Sheet.8">
                  <p:embed/>
                  <p:pic>
                    <p:nvPicPr>
                      <p:cNvPr id="48131" name="Object 4"/>
                      <p:cNvPicPr>
                        <a:picLocks noChangeAspect="1" noChangeArrowheads="1"/>
                      </p:cNvPicPr>
                      <p:nvPr/>
                    </p:nvPicPr>
                    <p:blipFill>
                      <a:blip r:embed="rId6"/>
                      <a:srcRect/>
                      <a:stretch>
                        <a:fillRect/>
                      </a:stretch>
                    </p:blipFill>
                    <p:spPr bwMode="auto">
                      <a:xfrm>
                        <a:off x="3419475" y="2689225"/>
                        <a:ext cx="6072188"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1766" name="Rectangle 6"/>
          <p:cNvSpPr>
            <a:spLocks noChangeArrowheads="1"/>
          </p:cNvSpPr>
          <p:nvPr/>
        </p:nvSpPr>
        <p:spPr bwMode="auto">
          <a:xfrm>
            <a:off x="4169569" y="5606733"/>
            <a:ext cx="4572000" cy="461962"/>
          </a:xfrm>
          <a:prstGeom prst="rect">
            <a:avLst/>
          </a:prstGeom>
          <a:noFill/>
          <a:ln w="9525" algn="ctr">
            <a:noFill/>
            <a:miter lim="800000"/>
            <a:headEnd/>
            <a:tailEnd/>
          </a:ln>
          <a:effectLst/>
        </p:spPr>
        <p:txBody>
          <a:bodyPr lIns="91424" tIns="45712" rIns="91424" bIns="45712">
            <a:spAutoFit/>
          </a:bodyPr>
          <a:lstStyle/>
          <a:p>
            <a:pPr algn="ctr" defTabSz="914239">
              <a:defRPr/>
            </a:pPr>
            <a:r>
              <a:rPr lang="en-US" sz="2400" dirty="0">
                <a:solidFill>
                  <a:srgbClr val="FF6600"/>
                </a:solidFill>
                <a:latin typeface="+mj-lt"/>
                <a:cs typeface="Times New Roman" pitchFamily="18" charset="0"/>
              </a:rPr>
              <a:t>GWP = CO</a:t>
            </a:r>
            <a:r>
              <a:rPr lang="en-US" sz="2400" baseline="-25000" dirty="0">
                <a:solidFill>
                  <a:srgbClr val="FF6600"/>
                </a:solidFill>
                <a:latin typeface="+mj-lt"/>
                <a:cs typeface="Times New Roman" pitchFamily="18" charset="0"/>
              </a:rPr>
              <a:t>2 </a:t>
            </a:r>
            <a:r>
              <a:rPr lang="en-US" sz="2400" dirty="0">
                <a:solidFill>
                  <a:srgbClr val="FF6600"/>
                </a:solidFill>
                <a:latin typeface="+mj-lt"/>
                <a:cs typeface="Times New Roman" pitchFamily="18" charset="0"/>
              </a:rPr>
              <a:t>equivalent</a:t>
            </a:r>
          </a:p>
        </p:txBody>
      </p:sp>
      <p:sp>
        <p:nvSpPr>
          <p:cNvPr id="1141767" name="Rectangle 7"/>
          <p:cNvSpPr>
            <a:spLocks noChangeArrowheads="1"/>
          </p:cNvSpPr>
          <p:nvPr/>
        </p:nvSpPr>
        <p:spPr bwMode="auto">
          <a:xfrm>
            <a:off x="8545513" y="4865688"/>
            <a:ext cx="946958" cy="276983"/>
          </a:xfrm>
          <a:prstGeom prst="rect">
            <a:avLst/>
          </a:prstGeom>
          <a:noFill/>
          <a:ln w="9525" algn="ctr">
            <a:noFill/>
            <a:miter lim="800000"/>
            <a:headEnd/>
            <a:tailEnd/>
          </a:ln>
          <a:effectLst/>
        </p:spPr>
        <p:txBody>
          <a:bodyPr wrap="none" lIns="91424" tIns="45712" rIns="91424" bIns="45712">
            <a:spAutoFit/>
          </a:bodyPr>
          <a:lstStyle/>
          <a:p>
            <a:pPr defTabSz="914239">
              <a:defRPr/>
            </a:pPr>
            <a:r>
              <a:rPr lang="en-US" sz="1200" dirty="0"/>
              <a:t>(IPCC, 2013)</a:t>
            </a:r>
          </a:p>
        </p:txBody>
      </p:sp>
      <p:sp>
        <p:nvSpPr>
          <p:cNvPr id="48134" name="Titre 6"/>
          <p:cNvSpPr>
            <a:spLocks noGrp="1"/>
          </p:cNvSpPr>
          <p:nvPr>
            <p:ph type="title"/>
          </p:nvPr>
        </p:nvSpPr>
        <p:spPr/>
        <p:txBody>
          <a:bodyPr anchor="t">
            <a:normAutofit fontScale="90000"/>
          </a:bodyPr>
          <a:lstStyle/>
          <a:p>
            <a:pPr eaLnBrk="1" hangingPunct="1"/>
            <a:r>
              <a:rPr lang="en-US" altLang="fr-FR" dirty="0"/>
              <a:t>GWP in practice</a:t>
            </a:r>
          </a:p>
        </p:txBody>
      </p:sp>
    </p:spTree>
    <p:custDataLst>
      <p:tags r:id="rId2"/>
    </p:custDataLst>
    <p:extLst>
      <p:ext uri="{BB962C8B-B14F-4D97-AF65-F5344CB8AC3E}">
        <p14:creationId xmlns:p14="http://schemas.microsoft.com/office/powerpoint/2010/main" val="23265361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3"/>
          <p:cNvSpPr>
            <a:spLocks noGrp="1"/>
          </p:cNvSpPr>
          <p:nvPr>
            <p:ph type="title"/>
          </p:nvPr>
        </p:nvSpPr>
        <p:spPr/>
        <p:txBody>
          <a:bodyPr anchor="t">
            <a:normAutofit fontScale="90000"/>
          </a:bodyPr>
          <a:lstStyle/>
          <a:p>
            <a:pPr eaLnBrk="1" hangingPunct="1"/>
            <a:r>
              <a:rPr lang="en-US" altLang="fr-FR" dirty="0"/>
              <a:t>Therefore …</a:t>
            </a:r>
          </a:p>
        </p:txBody>
      </p:sp>
      <p:sp>
        <p:nvSpPr>
          <p:cNvPr id="17411" name="Espace réservé du contenu 4"/>
          <p:cNvSpPr>
            <a:spLocks noGrp="1"/>
          </p:cNvSpPr>
          <p:nvPr>
            <p:ph idx="1"/>
          </p:nvPr>
        </p:nvSpPr>
        <p:spPr/>
        <p:txBody>
          <a:bodyPr rtlCol="0">
            <a:normAutofit/>
          </a:bodyPr>
          <a:lstStyle/>
          <a:p>
            <a:pPr marL="0" indent="0" defTabSz="913916">
              <a:buNone/>
              <a:defRPr/>
            </a:pPr>
            <a:r>
              <a:rPr lang="en-US" sz="2000" b="1" dirty="0">
                <a:solidFill>
                  <a:srgbClr val="FF6600"/>
                </a:solidFill>
              </a:rPr>
              <a:t>For all human GHG emissions calculations</a:t>
            </a:r>
          </a:p>
          <a:p>
            <a:pPr marL="0" indent="0" defTabSz="913916">
              <a:buNone/>
              <a:defRPr/>
            </a:pPr>
            <a:r>
              <a:rPr lang="en-US" sz="2000" dirty="0"/>
              <a:t/>
            </a:r>
            <a:br>
              <a:rPr lang="en-US" sz="2000" dirty="0"/>
            </a:br>
            <a:endParaRPr lang="en-US" sz="2000" dirty="0"/>
          </a:p>
          <a:p>
            <a:pPr marL="0" indent="0" defTabSz="913916">
              <a:buNone/>
              <a:defRPr/>
            </a:pPr>
            <a:r>
              <a:rPr lang="en-US" sz="1800" dirty="0"/>
              <a:t>- We use GWP 100 (or CO2 equivalent).</a:t>
            </a:r>
            <a:br>
              <a:rPr lang="en-US" sz="1800" dirty="0"/>
            </a:br>
            <a:r>
              <a:rPr lang="en-US" sz="1800" dirty="0"/>
              <a:t/>
            </a:r>
            <a:br>
              <a:rPr lang="en-US" sz="1800" dirty="0"/>
            </a:br>
            <a:endParaRPr lang="en-US" sz="1800" dirty="0"/>
          </a:p>
          <a:p>
            <a:pPr marL="0" indent="0" defTabSz="913916">
              <a:buNone/>
              <a:defRPr/>
            </a:pPr>
            <a:r>
              <a:rPr lang="en-US" sz="1800" dirty="0"/>
              <a:t>- We do not take water vapor into account</a:t>
            </a:r>
          </a:p>
          <a:p>
            <a:pPr marL="0" indent="0" defTabSz="913916">
              <a:buNone/>
              <a:defRPr/>
            </a:pPr>
            <a:r>
              <a:rPr lang="en-US" sz="1800" dirty="0"/>
              <a:t>(low resident time in the atmosphere, and no increase of the discernible concentration resulting from emissions)</a:t>
            </a:r>
            <a:br>
              <a:rPr lang="en-US" sz="1800" dirty="0"/>
            </a:br>
            <a:endParaRPr lang="en-US" sz="1800" dirty="0"/>
          </a:p>
          <a:p>
            <a:pPr marL="0" indent="0" defTabSz="913916">
              <a:buNone/>
              <a:defRPr/>
            </a:pPr>
            <a:r>
              <a:rPr lang="en-US" sz="1800" dirty="0"/>
              <a:t>- We do not take ozone into account.  </a:t>
            </a:r>
          </a:p>
          <a:p>
            <a:pPr marL="0" indent="0" defTabSz="913916">
              <a:buNone/>
              <a:defRPr/>
            </a:pPr>
            <a:r>
              <a:rPr lang="en-US" sz="1800" dirty="0"/>
              <a:t>(no direct emissions, short live gas, and impossible to calculate indirect emission with a simple rule).</a:t>
            </a:r>
          </a:p>
          <a:p>
            <a:pPr marL="0" indent="0" defTabSz="913916">
              <a:defRPr/>
            </a:pPr>
            <a:endParaRPr lang="en-US" sz="1800" dirty="0"/>
          </a:p>
        </p:txBody>
      </p:sp>
    </p:spTree>
    <p:custDataLst>
      <p:tags r:id="rId1"/>
    </p:custDataLst>
    <p:extLst>
      <p:ext uri="{BB962C8B-B14F-4D97-AF65-F5344CB8AC3E}">
        <p14:creationId xmlns:p14="http://schemas.microsoft.com/office/powerpoint/2010/main" val="21462666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chor="t">
            <a:normAutofit fontScale="90000"/>
          </a:bodyPr>
          <a:lstStyle/>
          <a:p>
            <a:pPr eaLnBrk="1" hangingPunct="1"/>
            <a:r>
              <a:rPr lang="en-US" altLang="fr-FR" dirty="0"/>
              <a:t>So counting GHGs… </a:t>
            </a:r>
          </a:p>
        </p:txBody>
      </p:sp>
      <p:sp>
        <p:nvSpPr>
          <p:cNvPr id="18435" name="Espace réservé du contenu 3"/>
          <p:cNvSpPr>
            <a:spLocks noGrp="1"/>
          </p:cNvSpPr>
          <p:nvPr>
            <p:ph idx="1"/>
          </p:nvPr>
        </p:nvSpPr>
        <p:spPr/>
        <p:txBody>
          <a:bodyPr rtlCol="0"/>
          <a:lstStyle/>
          <a:p>
            <a:pPr marL="0" indent="0" defTabSz="913916">
              <a:buClr>
                <a:srgbClr val="FF1800"/>
              </a:buClr>
              <a:buNone/>
              <a:defRPr/>
            </a:pPr>
            <a:r>
              <a:rPr lang="en-US" sz="2400" dirty="0">
                <a:latin typeface="+mj-lt"/>
              </a:rPr>
              <a:t>An intrinsically approximate exercise because of the uncertainties of physical nature</a:t>
            </a:r>
          </a:p>
          <a:p>
            <a:pPr marL="0" indent="0" defTabSz="913916">
              <a:buClr>
                <a:srgbClr val="FF1800"/>
              </a:buClr>
              <a:buNone/>
              <a:defRPr/>
            </a:pPr>
            <a:endParaRPr lang="en-US" sz="2400" dirty="0">
              <a:solidFill>
                <a:srgbClr val="31319C"/>
              </a:solidFill>
              <a:latin typeface="+mj-lt"/>
            </a:endParaRPr>
          </a:p>
          <a:p>
            <a:pPr marL="0" indent="0" defTabSz="913916">
              <a:buClr>
                <a:srgbClr val="FF6600"/>
              </a:buClr>
              <a:buFont typeface="Symbol" pitchFamily="18" charset="2"/>
              <a:buChar char="Þ"/>
              <a:defRPr/>
            </a:pPr>
            <a:r>
              <a:rPr lang="en-US" sz="2400" dirty="0">
                <a:latin typeface="+mj-lt"/>
              </a:rPr>
              <a:t> </a:t>
            </a:r>
            <a:r>
              <a:rPr lang="en-US" sz="2400" dirty="0"/>
              <a:t>Reasoning in </a:t>
            </a:r>
            <a:r>
              <a:rPr lang="en-US" sz="2400" dirty="0">
                <a:solidFill>
                  <a:srgbClr val="FF6600"/>
                </a:solidFill>
              </a:rPr>
              <a:t>order of magnitude</a:t>
            </a:r>
          </a:p>
          <a:p>
            <a:pPr marL="0" indent="0" defTabSz="913916">
              <a:buClr>
                <a:srgbClr val="FF1800"/>
              </a:buClr>
              <a:buFont typeface="Symbol" pitchFamily="18" charset="2"/>
              <a:buChar char="Þ"/>
              <a:defRPr/>
            </a:pPr>
            <a:endParaRPr lang="en-US" sz="2400" i="1" dirty="0">
              <a:solidFill>
                <a:srgbClr val="FF0000"/>
              </a:solidFill>
              <a:latin typeface="+mj-lt"/>
            </a:endParaRPr>
          </a:p>
          <a:p>
            <a:pPr marL="0" indent="0" defTabSz="913916">
              <a:buClr>
                <a:srgbClr val="FF6600"/>
              </a:buClr>
              <a:buFont typeface="Symbol" pitchFamily="18" charset="2"/>
              <a:buChar char="Þ"/>
              <a:defRPr/>
            </a:pPr>
            <a:r>
              <a:rPr lang="en-US" sz="2400" dirty="0">
                <a:latin typeface="+mj-lt"/>
              </a:rPr>
              <a:t> </a:t>
            </a:r>
            <a:r>
              <a:rPr lang="en-US" sz="2400" dirty="0"/>
              <a:t>Results in </a:t>
            </a:r>
            <a:r>
              <a:rPr lang="en-US" sz="2400" dirty="0">
                <a:solidFill>
                  <a:srgbClr val="FF6600"/>
                </a:solidFill>
              </a:rPr>
              <a:t>order of magnitude</a:t>
            </a:r>
            <a:endParaRPr lang="en-US" sz="2400" dirty="0">
              <a:solidFill>
                <a:srgbClr val="FF6600"/>
              </a:solidFill>
              <a:latin typeface="+mj-lt"/>
            </a:endParaRPr>
          </a:p>
        </p:txBody>
      </p:sp>
    </p:spTree>
    <p:custDataLst>
      <p:tags r:id="rId1"/>
    </p:custDataLst>
    <p:extLst>
      <p:ext uri="{BB962C8B-B14F-4D97-AF65-F5344CB8AC3E}">
        <p14:creationId xmlns:p14="http://schemas.microsoft.com/office/powerpoint/2010/main" val="28395760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279651" y="5561013"/>
            <a:ext cx="8208963" cy="628650"/>
          </a:xfrm>
          <a:prstGeom prst="rect">
            <a:avLst/>
          </a:prstGeom>
          <a:noFill/>
          <a:ln w="9525">
            <a:noFill/>
            <a:miter lim="800000"/>
            <a:headEnd/>
            <a:tailEnd/>
          </a:ln>
        </p:spPr>
        <p:txBody>
          <a:bodyPr lIns="91424" tIns="45712" rIns="91424" bIns="45712" anchor="ctr"/>
          <a:lstStyle/>
          <a:p>
            <a:pPr algn="ctr" defTabSz="914239">
              <a:lnSpc>
                <a:spcPct val="80000"/>
              </a:lnSpc>
              <a:defRPr/>
            </a:pPr>
            <a:r>
              <a:rPr lang="en-US" b="1" dirty="0"/>
              <a:t>World emission by gas, in tons of CO2 equivalent (except ozone)</a:t>
            </a:r>
            <a:r>
              <a:rPr lang="en-US" sz="2400" dirty="0">
                <a:solidFill>
                  <a:srgbClr val="333399"/>
                </a:solidFill>
              </a:rPr>
              <a:t> </a:t>
            </a:r>
          </a:p>
          <a:p>
            <a:pPr algn="ctr" defTabSz="914239">
              <a:defRPr/>
            </a:pPr>
            <a:r>
              <a:rPr lang="en-US" sz="1200" dirty="0"/>
              <a:t>(</a:t>
            </a:r>
            <a:r>
              <a:rPr lang="en-US" sz="1200" dirty="0" err="1"/>
              <a:t>Jancovici</a:t>
            </a:r>
            <a:r>
              <a:rPr lang="en-US" sz="1200" dirty="0"/>
              <a:t>, 2007, data from IPCC 2007 - CH</a:t>
            </a:r>
            <a:r>
              <a:rPr lang="en-US" sz="1200" baseline="-25000" dirty="0"/>
              <a:t>4</a:t>
            </a:r>
            <a:r>
              <a:rPr lang="en-US" sz="1200" dirty="0"/>
              <a:t> and N</a:t>
            </a:r>
            <a:r>
              <a:rPr lang="en-US" sz="1200" baseline="-25000" dirty="0"/>
              <a:t>2</a:t>
            </a:r>
            <a:r>
              <a:rPr lang="en-US" sz="1200" dirty="0"/>
              <a:t>O are counted with their GWP 2007)</a:t>
            </a:r>
          </a:p>
        </p:txBody>
      </p:sp>
      <p:sp>
        <p:nvSpPr>
          <p:cNvPr id="27651" name="Titre 4"/>
          <p:cNvSpPr>
            <a:spLocks noGrp="1"/>
          </p:cNvSpPr>
          <p:nvPr>
            <p:ph type="title"/>
          </p:nvPr>
        </p:nvSpPr>
        <p:spPr/>
        <p:txBody>
          <a:bodyPr rtlCol="0">
            <a:normAutofit fontScale="90000"/>
          </a:bodyPr>
          <a:lstStyle/>
          <a:p>
            <a:pPr>
              <a:defRPr/>
            </a:pPr>
            <a:r>
              <a:rPr lang="en-US" sz="3500" dirty="0"/>
              <a:t>Thanks to the common unit (GWP), we can compare GHG gases</a:t>
            </a:r>
          </a:p>
        </p:txBody>
      </p:sp>
      <p:pic>
        <p:nvPicPr>
          <p:cNvPr id="563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438" y="1268414"/>
            <a:ext cx="5326062"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309183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XCOPY" val="5.0"/>
  <p:tag name="SID" val="259"/>
  <p:tag name="PXID" val="1"/>
</p:tagLst>
</file>

<file path=ppt/tags/tag2.xml><?xml version="1.0" encoding="utf-8"?>
<p:tagLst xmlns:a="http://schemas.openxmlformats.org/drawingml/2006/main" xmlns:r="http://schemas.openxmlformats.org/officeDocument/2006/relationships" xmlns:p="http://schemas.openxmlformats.org/presentationml/2006/main">
  <p:tag name="XCOPY" val="5.0"/>
  <p:tag name="SID" val="260"/>
  <p:tag name="PXID" val="1"/>
  <p:tag name="NAME" val="Les émissions mondiales en valeur absolue"/>
</p:tagLst>
</file>

<file path=ppt/tags/tag3.xml><?xml version="1.0" encoding="utf-8"?>
<p:tagLst xmlns:a="http://schemas.openxmlformats.org/drawingml/2006/main" xmlns:r="http://schemas.openxmlformats.org/officeDocument/2006/relationships" xmlns:p="http://schemas.openxmlformats.org/presentationml/2006/main">
  <p:tag name="XCOPY" val="5.0"/>
  <p:tag name="SID" val="261"/>
  <p:tag name="PXID" val="1"/>
  <p:tag name="NAME" val="1er critère : le forçage radiatif de chaque GES"/>
</p:tagLst>
</file>

<file path=ppt/tags/tag4.xml><?xml version="1.0" encoding="utf-8"?>
<p:tagLst xmlns:a="http://schemas.openxmlformats.org/drawingml/2006/main" xmlns:r="http://schemas.openxmlformats.org/officeDocument/2006/relationships" xmlns:p="http://schemas.openxmlformats.org/presentationml/2006/main">
  <p:tag name="XCOPY" val="5.0"/>
  <p:tag name="SID" val="262"/>
  <p:tag name="PXID" val="1"/>
  <p:tag name="NAME" val="L’unité de comparaison : le PRG"/>
</p:tagLst>
</file>

<file path=ppt/tags/tag5.xml><?xml version="1.0" encoding="utf-8"?>
<p:tagLst xmlns:a="http://schemas.openxmlformats.org/drawingml/2006/main" xmlns:r="http://schemas.openxmlformats.org/officeDocument/2006/relationships" xmlns:p="http://schemas.openxmlformats.org/presentationml/2006/main">
  <p:tag name="XCOPY" val="5.0"/>
  <p:tag name="SID" val="263"/>
  <p:tag name="PXID" val="1"/>
</p:tagLst>
</file>

<file path=ppt/tags/tag6.xml><?xml version="1.0" encoding="utf-8"?>
<p:tagLst xmlns:a="http://schemas.openxmlformats.org/drawingml/2006/main" xmlns:r="http://schemas.openxmlformats.org/officeDocument/2006/relationships" xmlns:p="http://schemas.openxmlformats.org/presentationml/2006/main">
  <p:tag name="XCOPY" val="5.0"/>
  <p:tag name="SID" val="265"/>
  <p:tag name="PXID" val="1"/>
  <p:tag name="NAME" val="Et donc …"/>
</p:tagLst>
</file>

<file path=ppt/tags/tag7.xml><?xml version="1.0" encoding="utf-8"?>
<p:tagLst xmlns:a="http://schemas.openxmlformats.org/drawingml/2006/main" xmlns:r="http://schemas.openxmlformats.org/officeDocument/2006/relationships" xmlns:p="http://schemas.openxmlformats.org/presentationml/2006/main">
  <p:tag name="XCOPY" val="5.0"/>
  <p:tag name="SID" val="266"/>
  <p:tag name="PXID" val="1"/>
  <p:tag name="NAME" val="Comptabiliser les GES…"/>
</p:tagLst>
</file>

<file path=ppt/tags/tag8.xml><?xml version="1.0" encoding="utf-8"?>
<p:tagLst xmlns:a="http://schemas.openxmlformats.org/drawingml/2006/main" xmlns:r="http://schemas.openxmlformats.org/officeDocument/2006/relationships" xmlns:p="http://schemas.openxmlformats.org/presentationml/2006/main">
  <p:tag name="XCOPY" val="5.0"/>
  <p:tag name="SID" val="267"/>
  <p:tag name="PXID" val="1"/>
  <p:tag name="NAME" val="Grâce à l’unité de mesure, on peut enfin comparer les gaz à effet de serre"/>
</p:tagLst>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1468</TotalTime>
  <Words>979</Words>
  <Application>Microsoft Office PowerPoint</Application>
  <PresentationFormat>Personnalisé</PresentationFormat>
  <Paragraphs>88</Paragraphs>
  <Slides>9</Slides>
  <Notes>9</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9</vt:i4>
      </vt:variant>
    </vt:vector>
  </HeadingPairs>
  <TitlesOfParts>
    <vt:vector size="12" baseType="lpstr">
      <vt:lpstr>Thème Office</vt:lpstr>
      <vt:lpstr>Équation</vt:lpstr>
      <vt:lpstr>Worksheet</vt:lpstr>
      <vt:lpstr>Climfoot training session</vt:lpstr>
      <vt:lpstr>Agenda</vt:lpstr>
      <vt:lpstr>World annual emissions of GHG </vt:lpstr>
      <vt:lpstr>Analysis of the radiative forcing of GHGs</vt:lpstr>
      <vt:lpstr>The comparison unit: the Global Warming Potential</vt:lpstr>
      <vt:lpstr>GWP in practice</vt:lpstr>
      <vt:lpstr>Therefore …</vt:lpstr>
      <vt:lpstr>So counting GHGs… </vt:lpstr>
      <vt:lpstr>Thanks to the common unit (GWP), we can compare GHG gases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KORNMANN</dc:creator>
  <cp:lastModifiedBy>SAOUT Claire</cp:lastModifiedBy>
  <cp:revision>35</cp:revision>
  <dcterms:created xsi:type="dcterms:W3CDTF">2016-04-08T10:25:25Z</dcterms:created>
  <dcterms:modified xsi:type="dcterms:W3CDTF">2016-05-09T13:42:55Z</dcterms:modified>
</cp:coreProperties>
</file>