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7621" autoAdjust="0"/>
  </p:normalViewPr>
  <p:slideViewPr>
    <p:cSldViewPr snapToGrid="0">
      <p:cViewPr varScale="1">
        <p:scale>
          <a:sx n="80" d="100"/>
          <a:sy n="80" d="100"/>
        </p:scale>
        <p:origin x="-4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045544-6849-4D3D-AB31-D92C9648A168}" type="datetimeFigureOut">
              <a:rPr lang="fr-FR" smtClean="0"/>
              <a:t>09/05/2016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50AAF-F277-4C35-9DAB-31DD746276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10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1987" name="Rectangle 6"/>
          <p:cNvSpPr txBox="1">
            <a:spLocks noGrp="1" noChangeArrowheads="1"/>
          </p:cNvSpPr>
          <p:nvPr/>
        </p:nvSpPr>
        <p:spPr bwMode="auto">
          <a:xfrm>
            <a:off x="401638" y="9721850"/>
            <a:ext cx="39370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1988" name="Rectangle 7"/>
          <p:cNvSpPr txBox="1">
            <a:spLocks noGrp="1" noChangeArrowheads="1"/>
          </p:cNvSpPr>
          <p:nvPr/>
        </p:nvSpPr>
        <p:spPr bwMode="auto">
          <a:xfrm>
            <a:off x="4024313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48" tIns="48225" rIns="96448" bIns="48225" anchor="b"/>
          <a:lstStyle>
            <a:lvl1pPr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44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44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E1379F1-D0D4-4B50-9D32-DEF95B4EFE17}" type="slidenum">
              <a:rPr lang="fr-FR" altLang="fr-FR" sz="1300"/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 sz="130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500" y="769938"/>
            <a:ext cx="7194550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0388" y="4862513"/>
            <a:ext cx="5949950" cy="460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48" tIns="48225" rIns="96448" bIns="4822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1991" name="Espace réservé du pied de page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800">
                <a:latin typeface="Arial" panose="020B0604020202020204" pitchFamily="34" charset="0"/>
              </a:rPr>
              <a:t>BILAN CARBONE</a:t>
            </a:r>
          </a:p>
        </p:txBody>
      </p:sp>
    </p:spTree>
    <p:extLst>
      <p:ext uri="{BB962C8B-B14F-4D97-AF65-F5344CB8AC3E}">
        <p14:creationId xmlns:p14="http://schemas.microsoft.com/office/powerpoint/2010/main" val="58185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7AD965-FFF3-4F94-BCDA-F9E41F04AF0E}" type="slidenum">
              <a:rPr lang="fr-FR" altLang="fr-FR" sz="1300"/>
              <a:pPr eaLnBrk="1" hangingPunct="1">
                <a:spcBef>
                  <a:spcPct val="0"/>
                </a:spcBef>
              </a:pPr>
              <a:t>3</a:t>
            </a:fld>
            <a:endParaRPr lang="fr-FR" altLang="fr-FR" sz="130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01138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4035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403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08ABAB-E012-4139-B5E3-85B1A253E93A}" type="slidenum">
              <a:rPr lang="fr-FR" altLang="fr-FR" sz="1300"/>
              <a:pPr eaLnBrk="1" hangingPunct="1">
                <a:spcBef>
                  <a:spcPct val="0"/>
                </a:spcBef>
              </a:pPr>
              <a:t>4</a:t>
            </a:fld>
            <a:endParaRPr lang="fr-FR" altLang="fr-FR" sz="1300"/>
          </a:p>
        </p:txBody>
      </p:sp>
      <p:sp>
        <p:nvSpPr>
          <p:cNvPr id="440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5088" y="769938"/>
            <a:ext cx="7196138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290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ADEME Formation - Edition 2007                                                                                   </a:t>
            </a:r>
          </a:p>
        </p:txBody>
      </p:sp>
      <p:sp>
        <p:nvSpPr>
          <p:cNvPr id="45059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fr-FR" altLang="fr-FR" sz="1300"/>
              <a:t>BILAN CARBONE</a:t>
            </a: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022725" y="9721850"/>
            <a:ext cx="3078163" cy="51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66" tIns="49533" rIns="99066" bIns="49533"/>
          <a:lstStyle>
            <a:lvl1pPr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1287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28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1FF662-6BCF-4CC6-A5A5-8176B8445761}" type="slidenum">
              <a:rPr lang="fr-FR" altLang="fr-FR" sz="1300"/>
              <a:pPr eaLnBrk="1" hangingPunct="1">
                <a:spcBef>
                  <a:spcPct val="0"/>
                </a:spcBef>
              </a:pPr>
              <a:t>5</a:t>
            </a:fld>
            <a:endParaRPr lang="fr-FR" altLang="fr-FR" sz="1300"/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5025" y="769938"/>
            <a:ext cx="5395913" cy="40481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53338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972312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46253"/>
            <a:ext cx="10515600" cy="66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07008"/>
            <a:ext cx="10515600" cy="4969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320466" y="6304912"/>
            <a:ext cx="1033334" cy="468000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838200" y="6176963"/>
            <a:ext cx="10515600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061009"/>
            <a:ext cx="9144000" cy="1134753"/>
          </a:xfrm>
        </p:spPr>
        <p:txBody>
          <a:bodyPr/>
          <a:lstStyle/>
          <a:p>
            <a:r>
              <a:rPr lang="en-US" dirty="0"/>
              <a:t>Train the trainers session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4425696"/>
            <a:ext cx="9144000" cy="1453896"/>
          </a:xfrm>
        </p:spPr>
        <p:txBody>
          <a:bodyPr>
            <a:normAutofit/>
          </a:bodyPr>
          <a:lstStyle/>
          <a:p>
            <a:r>
              <a:rPr lang="en-US" dirty="0"/>
              <a:t>20-21 April 2016</a:t>
            </a:r>
          </a:p>
          <a:p>
            <a:endParaRPr lang="en-US" dirty="0"/>
          </a:p>
          <a:p>
            <a:r>
              <a:rPr lang="en-US" dirty="0"/>
              <a:t>Animation of an interactive session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395" y="455865"/>
            <a:ext cx="2375210" cy="237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72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5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fr-FR" sz="3200" dirty="0"/>
              <a:t>Objective and </a:t>
            </a:r>
            <a:r>
              <a:rPr lang="en-US" altLang="fr-FR" sz="3200" dirty="0" err="1"/>
              <a:t>organisation</a:t>
            </a:r>
            <a:r>
              <a:rPr lang="en-US" altLang="fr-FR" sz="3200" dirty="0"/>
              <a:t> of the sequence</a:t>
            </a:r>
          </a:p>
        </p:txBody>
      </p:sp>
      <p:sp>
        <p:nvSpPr>
          <p:cNvPr id="3686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b="1"/>
              <a:t>Objectives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Practice how to install and animate an interactive sequence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Mastering the techniques of group animation.</a:t>
            </a:r>
          </a:p>
          <a:p>
            <a:pPr marL="0" indent="0">
              <a:buNone/>
              <a:defRPr/>
            </a:pPr>
            <a:r>
              <a:rPr lang="en-US" sz="3200" b="1"/>
              <a:t>Organisation</a:t>
            </a:r>
            <a:endParaRPr lang="en-US" b="1"/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Exercice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Debriefing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/>
              <a:t>Additional contents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1823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fr-FR" sz="3600" dirty="0">
                <a:latin typeface="+mn-lt"/>
              </a:rPr>
              <a:t>Exercice</a:t>
            </a:r>
          </a:p>
        </p:txBody>
      </p:sp>
      <p:sp>
        <p:nvSpPr>
          <p:cNvPr id="36867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341313" indent="-341313" defTabSz="912813"/>
            <a:r>
              <a:rPr lang="en-US" altLang="fr-FR" sz="2000" u="sng" dirty="0"/>
              <a:t>Objective</a:t>
            </a:r>
            <a:r>
              <a:rPr lang="en-US" altLang="fr-FR" sz="2000" dirty="0"/>
              <a:t> : install and animate one interactive session (defining the perimeter).</a:t>
            </a:r>
          </a:p>
          <a:p>
            <a:pPr marL="341313" indent="-341313" defTabSz="912813"/>
            <a:r>
              <a:rPr lang="en-US" altLang="fr-FR" sz="2000" u="sng" dirty="0" err="1"/>
              <a:t>Organisation</a:t>
            </a:r>
            <a:r>
              <a:rPr lang="en-US" altLang="fr-FR" sz="2000" dirty="0"/>
              <a:t> : 1 trainer practicing the others are « students »</a:t>
            </a:r>
          </a:p>
          <a:p>
            <a:pPr marL="341313" indent="-341313" defTabSz="912813"/>
            <a:r>
              <a:rPr lang="en-US" altLang="fr-FR" sz="2000" u="sng" dirty="0"/>
              <a:t>Rules</a:t>
            </a:r>
            <a:r>
              <a:rPr lang="en-US" altLang="fr-FR" sz="2000" dirty="0"/>
              <a:t> : </a:t>
            </a:r>
          </a:p>
          <a:p>
            <a:pPr marL="741363" lvl="1" indent="-284163" defTabSz="912813"/>
            <a:r>
              <a:rPr lang="en-US" altLang="fr-FR" sz="2000" dirty="0"/>
              <a:t>The trainer presents the exercise and objectives, he gives the rules. </a:t>
            </a:r>
          </a:p>
          <a:p>
            <a:pPr marL="741363" lvl="1" indent="-284163" defTabSz="912813"/>
            <a:r>
              <a:rPr lang="en-US" altLang="fr-FR" sz="2000" dirty="0"/>
              <a:t>Students are preparing in groups of 2 o r 3</a:t>
            </a:r>
          </a:p>
          <a:p>
            <a:pPr marL="741363" lvl="1" indent="-284163" defTabSz="912813"/>
            <a:r>
              <a:rPr lang="en-US" altLang="fr-FR" sz="2000" dirty="0"/>
              <a:t>Very interactive feedback</a:t>
            </a:r>
          </a:p>
          <a:p>
            <a:pPr marL="341313" indent="-341313" defTabSz="912813"/>
            <a:r>
              <a:rPr lang="en-US" altLang="fr-FR" sz="2000" u="sng" dirty="0"/>
              <a:t>Timing</a:t>
            </a:r>
            <a:r>
              <a:rPr lang="en-US" altLang="fr-FR" sz="2000" dirty="0"/>
              <a:t> :</a:t>
            </a:r>
          </a:p>
          <a:p>
            <a:pPr marL="741363" lvl="1" indent="-284163" defTabSz="912813"/>
            <a:r>
              <a:rPr lang="en-US" altLang="fr-FR" sz="1800" dirty="0"/>
              <a:t>Preparation : 5 </a:t>
            </a:r>
            <a:r>
              <a:rPr lang="en-US" altLang="fr-FR" sz="1800" dirty="0" err="1"/>
              <a:t>mn</a:t>
            </a:r>
            <a:endParaRPr lang="en-US" altLang="fr-FR" sz="1800" dirty="0"/>
          </a:p>
          <a:p>
            <a:pPr marL="741363" lvl="1" indent="-284163" defTabSz="912813"/>
            <a:r>
              <a:rPr lang="en-US" altLang="fr-FR" sz="1800" dirty="0"/>
              <a:t>Practice : 20 </a:t>
            </a:r>
            <a:r>
              <a:rPr lang="en-US" altLang="fr-FR" sz="1800" dirty="0" err="1"/>
              <a:t>mn</a:t>
            </a:r>
            <a:endParaRPr lang="en-US" altLang="fr-FR" sz="1800" dirty="0"/>
          </a:p>
          <a:p>
            <a:pPr marL="741363" lvl="1" indent="-284163" defTabSz="912813"/>
            <a:r>
              <a:rPr lang="en-US" altLang="fr-FR" sz="1800" dirty="0"/>
              <a:t>Exchanges : 15 </a:t>
            </a:r>
            <a:r>
              <a:rPr lang="en-US" altLang="fr-FR" sz="1800" dirty="0" err="1"/>
              <a:t>mn</a:t>
            </a:r>
            <a:endParaRPr lang="en-US" altLang="fr-FR" sz="1800" dirty="0"/>
          </a:p>
          <a:p>
            <a:pPr marL="741363" lvl="1" indent="-284163" defTabSz="912813"/>
            <a:endParaRPr lang="en-US" altLang="fr-FR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712780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3600" dirty="0">
                <a:latin typeface="+mn-lt"/>
              </a:rPr>
              <a:t>Reminders to animate an interactive sequence</a:t>
            </a:r>
          </a:p>
        </p:txBody>
      </p:sp>
      <p:sp>
        <p:nvSpPr>
          <p:cNvPr id="45059" name="Espace réservé du contenu 4"/>
          <p:cNvSpPr>
            <a:spLocks noGrp="1"/>
          </p:cNvSpPr>
          <p:nvPr>
            <p:ph idx="1"/>
          </p:nvPr>
        </p:nvSpPr>
        <p:spPr/>
        <p:txBody>
          <a:bodyPr vert="horz" lIns="91424" tIns="45712" rIns="91424" bIns="45712" rtlCol="0">
            <a:normAutofit/>
          </a:bodyPr>
          <a:lstStyle/>
          <a:p>
            <a:pPr marL="741363" lvl="1" indent="-284163" defTabSz="912813"/>
            <a:r>
              <a:rPr lang="en-US" altLang="fr-FR" sz="2000"/>
              <a:t>Position and movement in the room</a:t>
            </a:r>
          </a:p>
          <a:p>
            <a:pPr marL="741363" lvl="1" indent="-284163" defTabSz="912813"/>
            <a:r>
              <a:rPr lang="en-US" altLang="fr-FR" sz="2000"/>
              <a:t>Facilitate the expression of each participant</a:t>
            </a:r>
          </a:p>
          <a:p>
            <a:pPr marL="741363" lvl="1" indent="-284163" defTabSz="912813"/>
            <a:r>
              <a:rPr lang="en-US" altLang="fr-FR" sz="2000"/>
              <a:t>Encourage discussion about the arguments of the participants</a:t>
            </a:r>
          </a:p>
          <a:p>
            <a:pPr marL="741363" lvl="1" indent="-284163" defTabSz="912813"/>
            <a:r>
              <a:rPr lang="en-US" altLang="fr-FR" sz="2000"/>
              <a:t>Using the flipchart to record key ideas, important aspects, facilitate and regulate the synthesis.</a:t>
            </a:r>
          </a:p>
          <a:p>
            <a:pPr marL="741363" lvl="1" indent="-284163" defTabSz="912813"/>
            <a:r>
              <a:rPr lang="en-US" altLang="fr-FR" sz="2000"/>
              <a:t>The different types of questions to animate exchanges:</a:t>
            </a:r>
          </a:p>
          <a:p>
            <a:pPr marL="1141413" lvl="2" indent="-284163" defTabSz="912813"/>
            <a:r>
              <a:rPr lang="en-US" altLang="fr-FR" sz="1600"/>
              <a:t>Direct question: what do you think Michael?</a:t>
            </a:r>
          </a:p>
          <a:p>
            <a:pPr marL="1141413" lvl="2" indent="-284163" defTabSz="912813"/>
            <a:r>
              <a:rPr lang="en-US" altLang="fr-FR" sz="1600"/>
              <a:t>Question relays: Carole asked this question but yourself André what do you think? (Technical triangle particular to enhance the expertise of a student and / or the channel)</a:t>
            </a:r>
          </a:p>
          <a:p>
            <a:pPr marL="1141413" lvl="2" indent="-284163" defTabSz="912813"/>
            <a:r>
              <a:rPr lang="en-US" altLang="fr-FR" sz="1600"/>
              <a:t>Question to the group : what do you think of what has been said?</a:t>
            </a:r>
          </a:p>
          <a:p>
            <a:pPr marL="1141413" lvl="2" indent="-284163" defTabSz="912813"/>
            <a:r>
              <a:rPr lang="en-US" altLang="fr-FR" sz="1600"/>
              <a:t>Question mirror (the person asking the question) but yourself Sylvie what do you think?</a:t>
            </a:r>
            <a:endParaRPr lang="en-US" altLang="fr-FR" sz="1200"/>
          </a:p>
          <a:p>
            <a:pPr marL="741363" lvl="1" indent="-284163" defTabSz="912813"/>
            <a:endParaRPr lang="en-US" altLang="fr-FR" sz="2000"/>
          </a:p>
          <a:p>
            <a:pPr marL="741363" lvl="1" indent="-284163" defTabSz="912813"/>
            <a:endParaRPr lang="en-US" altLang="fr-FR" sz="2000"/>
          </a:p>
          <a:p>
            <a:pPr marL="741363" lvl="1" indent="-284163" defTabSz="912813"/>
            <a:endParaRPr lang="en-US" altLang="fr-FR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433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3"/>
          <p:cNvSpPr>
            <a:spLocks noGrp="1"/>
          </p:cNvSpPr>
          <p:nvPr>
            <p:ph type="title"/>
          </p:nvPr>
        </p:nvSpPr>
        <p:spPr/>
        <p:txBody>
          <a:bodyPr vert="horz" lIns="91424" tIns="45712" rIns="91424" bIns="45712" rtlCol="0" anchor="t">
            <a:normAutofit/>
          </a:bodyPr>
          <a:lstStyle/>
          <a:p>
            <a:pPr defTabSz="913916">
              <a:defRPr/>
            </a:pPr>
            <a:r>
              <a:rPr lang="en-US" sz="2800" dirty="0"/>
              <a:t>Reminders to animate an interactive sequence</a:t>
            </a:r>
            <a:endParaRPr lang="fr-FR" sz="2800" dirty="0">
              <a:latin typeface="+mn-lt"/>
            </a:endParaRPr>
          </a:p>
        </p:txBody>
      </p:sp>
      <p:sp>
        <p:nvSpPr>
          <p:cNvPr id="38915" name="Espace réservé du contenu 4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 vert="horz" lIns="91424" tIns="45712" rIns="91424" bIns="45712" rtlCol="0">
            <a:normAutofit/>
          </a:bodyPr>
          <a:lstStyle/>
          <a:p>
            <a:pPr marL="741363" lvl="1" indent="-284163" defTabSz="912813"/>
            <a:r>
              <a:rPr lang="en-US" altLang="fr-FR" sz="2800"/>
              <a:t>Manage difficult situations:</a:t>
            </a:r>
          </a:p>
          <a:p>
            <a:pPr marL="1141413" lvl="2" indent="-284163" defTabSz="912813"/>
            <a:r>
              <a:rPr lang="en-US" altLang="fr-FR"/>
              <a:t>Asides:</a:t>
            </a:r>
          </a:p>
          <a:p>
            <a:pPr marL="1598613" lvl="3" indent="-284163" defTabSz="912813"/>
            <a:r>
              <a:rPr lang="en-US" altLang="fr-FR"/>
              <a:t>Action is needed but do not be aggressive!</a:t>
            </a:r>
          </a:p>
          <a:p>
            <a:pPr marL="741363" lvl="1" indent="-284163" defTabSz="912813"/>
            <a:r>
              <a:rPr lang="en-US" altLang="fr-FR" sz="2800"/>
              <a:t>Possible actions:</a:t>
            </a:r>
          </a:p>
          <a:p>
            <a:pPr marL="1141413" lvl="2" indent="-284163" defTabSz="912813"/>
            <a:r>
              <a:rPr lang="en-US" altLang="fr-FR"/>
              <a:t>Silence</a:t>
            </a:r>
          </a:p>
          <a:p>
            <a:pPr marL="1141413" lvl="2" indent="-284163" defTabSz="912813"/>
            <a:r>
              <a:rPr lang="en-US" altLang="fr-FR"/>
              <a:t>The direct questioning of those involved: Jean-Pierre what is your opinion on the subject?</a:t>
            </a:r>
          </a:p>
          <a:p>
            <a:pPr marL="1141413" lvl="2" indent="-284163" defTabSz="912813"/>
            <a:r>
              <a:rPr lang="en-US" altLang="fr-FR"/>
              <a:t>Physically closer to the people involved, while continuing to lead the discussions.</a:t>
            </a:r>
            <a:endParaRPr lang="fr-FR" alt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20356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Objectifs de la formation"/>
  <p:tag name="PXID" val="4"/>
  <p:tag name="SID" val="26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XCOPY" val="4.0"/>
  <p:tag name="SID" val="259"/>
  <p:tag name="PXID" val="2"/>
</p:tagLst>
</file>

<file path=ppt/theme/theme1.xml><?xml version="1.0" encoding="utf-8"?>
<a:theme xmlns:a="http://schemas.openxmlformats.org/drawingml/2006/main" name="Thèm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277</Words>
  <Application>Microsoft Office PowerPoint</Application>
  <PresentationFormat>Personnalisé</PresentationFormat>
  <Paragraphs>55</Paragraphs>
  <Slides>5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Train the trainers session</vt:lpstr>
      <vt:lpstr>Objective and organisation of the sequence</vt:lpstr>
      <vt:lpstr>Exercice</vt:lpstr>
      <vt:lpstr>Reminders to animate an interactive sequence</vt:lpstr>
      <vt:lpstr>Reminders to animate an interactive sequence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KORNMANN</dc:creator>
  <cp:lastModifiedBy>SAOUT Claire</cp:lastModifiedBy>
  <cp:revision>15</cp:revision>
  <dcterms:created xsi:type="dcterms:W3CDTF">2016-04-08T10:25:25Z</dcterms:created>
  <dcterms:modified xsi:type="dcterms:W3CDTF">2016-05-09T13:43:22Z</dcterms:modified>
</cp:coreProperties>
</file>