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57" r:id="rId3"/>
    <p:sldId id="264" r:id="rId4"/>
    <p:sldId id="259" r:id="rId5"/>
    <p:sldId id="260" r:id="rId6"/>
    <p:sldId id="261"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77675" autoAdjust="0"/>
  </p:normalViewPr>
  <p:slideViewPr>
    <p:cSldViewPr snapToGrid="0">
      <p:cViewPr varScale="1">
        <p:scale>
          <a:sx n="71" d="100"/>
          <a:sy n="71" d="100"/>
        </p:scale>
        <p:origin x="-80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45544-6849-4D3D-AB31-D92C9648A168}" type="datetimeFigureOut">
              <a:rPr lang="fr-FR" smtClean="0"/>
              <a:t>09/05/2016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D50AAF-F277-4C35-9DAB-31DD746276C3}" type="slidenum">
              <a:rPr lang="fr-FR" smtClean="0"/>
              <a:t>‹N°›</a:t>
            </a:fld>
            <a:endParaRPr lang="fr-FR"/>
          </a:p>
        </p:txBody>
      </p:sp>
    </p:spTree>
    <p:extLst>
      <p:ext uri="{BB962C8B-B14F-4D97-AF65-F5344CB8AC3E}">
        <p14:creationId xmlns:p14="http://schemas.microsoft.com/office/powerpoint/2010/main" val="2967109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The </a:t>
            </a:r>
            <a:r>
              <a:rPr lang="fr-FR" dirty="0" err="1"/>
              <a:t>definition</a:t>
            </a:r>
            <a:r>
              <a:rPr lang="fr-FR" dirty="0"/>
              <a:t> of the </a:t>
            </a:r>
            <a:r>
              <a:rPr lang="fr-FR" dirty="0" err="1"/>
              <a:t>perimeter</a:t>
            </a:r>
            <a:r>
              <a:rPr lang="fr-FR" baseline="0" dirty="0"/>
              <a:t> </a:t>
            </a:r>
            <a:r>
              <a:rPr lang="fr-FR" baseline="0" dirty="0" err="1"/>
              <a:t>is</a:t>
            </a:r>
            <a:r>
              <a:rPr lang="fr-FR" baseline="0" dirty="0"/>
              <a:t> a </a:t>
            </a:r>
            <a:r>
              <a:rPr lang="fr-FR" baseline="0" dirty="0" err="1"/>
              <a:t>highly</a:t>
            </a:r>
            <a:r>
              <a:rPr lang="fr-FR" baseline="0" dirty="0"/>
              <a:t> important </a:t>
            </a:r>
            <a:r>
              <a:rPr lang="fr-FR" baseline="0" dirty="0" err="1"/>
              <a:t>step</a:t>
            </a:r>
            <a:r>
              <a:rPr lang="fr-FR" baseline="0" dirty="0"/>
              <a:t> for </a:t>
            </a:r>
            <a:r>
              <a:rPr lang="fr-FR" baseline="0" dirty="0" err="1"/>
              <a:t>any</a:t>
            </a:r>
            <a:r>
              <a:rPr lang="fr-FR" baseline="0" dirty="0"/>
              <a:t> </a:t>
            </a:r>
            <a:r>
              <a:rPr lang="fr-FR" baseline="0" dirty="0" err="1"/>
              <a:t>carbon</a:t>
            </a:r>
            <a:r>
              <a:rPr lang="fr-FR" baseline="0" dirty="0"/>
              <a:t> </a:t>
            </a:r>
            <a:r>
              <a:rPr lang="fr-FR" baseline="0" dirty="0" err="1"/>
              <a:t>footprint</a:t>
            </a:r>
            <a:r>
              <a:rPr lang="fr-FR" baseline="0" dirty="0"/>
              <a:t> </a:t>
            </a:r>
            <a:r>
              <a:rPr lang="fr-FR" baseline="0" dirty="0" err="1"/>
              <a:t>project</a:t>
            </a:r>
            <a:r>
              <a:rPr lang="fr-FR" baseline="0" dirty="0"/>
              <a:t>, if not the </a:t>
            </a:r>
            <a:r>
              <a:rPr lang="fr-FR" baseline="0" dirty="0" err="1"/>
              <a:t>most</a:t>
            </a:r>
            <a:r>
              <a:rPr lang="fr-FR" baseline="0" dirty="0"/>
              <a:t> important. At least </a:t>
            </a:r>
            <a:r>
              <a:rPr lang="fr-FR" baseline="0" dirty="0" err="1"/>
              <a:t>it</a:t>
            </a:r>
            <a:r>
              <a:rPr lang="fr-FR" baseline="0" dirty="0"/>
              <a:t> </a:t>
            </a:r>
            <a:r>
              <a:rPr lang="fr-FR" baseline="0" dirty="0" err="1"/>
              <a:t>is</a:t>
            </a:r>
            <a:r>
              <a:rPr lang="fr-FR" baseline="0" dirty="0"/>
              <a:t> one of the </a:t>
            </a:r>
            <a:r>
              <a:rPr lang="fr-FR" baseline="0" dirty="0" err="1"/>
              <a:t>very</a:t>
            </a:r>
            <a:r>
              <a:rPr lang="fr-FR" baseline="0" dirty="0"/>
              <a:t> first question to </a:t>
            </a:r>
            <a:r>
              <a:rPr lang="fr-FR" baseline="0" dirty="0" err="1"/>
              <a:t>adress</a:t>
            </a:r>
            <a:r>
              <a:rPr lang="fr-FR" baseline="0" dirty="0"/>
              <a:t> at the </a:t>
            </a:r>
            <a:r>
              <a:rPr lang="fr-FR" baseline="0" dirty="0" err="1"/>
              <a:t>beginning</a:t>
            </a:r>
            <a:r>
              <a:rPr lang="fr-FR" baseline="0" dirty="0"/>
              <a:t> of the </a:t>
            </a:r>
            <a:r>
              <a:rPr lang="fr-FR" baseline="0" dirty="0" err="1"/>
              <a:t>project</a:t>
            </a:r>
            <a:r>
              <a:rPr lang="fr-FR" baseline="0" dirty="0"/>
              <a:t>.</a:t>
            </a:r>
          </a:p>
          <a:p>
            <a:r>
              <a:rPr lang="fr-FR" baseline="0" dirty="0" err="1"/>
              <a:t>Many</a:t>
            </a:r>
            <a:r>
              <a:rPr lang="fr-FR" baseline="0" dirty="0"/>
              <a:t> questions are </a:t>
            </a:r>
            <a:r>
              <a:rPr lang="fr-FR" baseline="0" dirty="0" err="1"/>
              <a:t>related</a:t>
            </a:r>
            <a:r>
              <a:rPr lang="fr-FR" baseline="0" dirty="0"/>
              <a:t> to </a:t>
            </a:r>
            <a:r>
              <a:rPr lang="fr-FR" baseline="0" dirty="0" err="1"/>
              <a:t>this</a:t>
            </a:r>
            <a:r>
              <a:rPr lang="fr-FR" baseline="0" dirty="0"/>
              <a:t>, but </a:t>
            </a:r>
            <a:r>
              <a:rPr lang="fr-FR" baseline="0" dirty="0" err="1"/>
              <a:t>also</a:t>
            </a:r>
            <a:r>
              <a:rPr lang="fr-FR" baseline="0" dirty="0"/>
              <a:t> </a:t>
            </a:r>
            <a:r>
              <a:rPr lang="fr-FR" baseline="0" dirty="0" err="1"/>
              <a:t>many</a:t>
            </a:r>
            <a:r>
              <a:rPr lang="fr-FR" baseline="0" dirty="0"/>
              <a:t> </a:t>
            </a:r>
            <a:r>
              <a:rPr lang="fr-FR" baseline="0" dirty="0" err="1"/>
              <a:t>misunderstandings</a:t>
            </a:r>
            <a:r>
              <a:rPr lang="fr-FR" baseline="0" dirty="0"/>
              <a:t>. So </a:t>
            </a:r>
            <a:r>
              <a:rPr lang="fr-FR" baseline="0" dirty="0" err="1"/>
              <a:t>it</a:t>
            </a:r>
            <a:r>
              <a:rPr lang="fr-FR" baseline="0" dirty="0"/>
              <a:t> </a:t>
            </a:r>
            <a:r>
              <a:rPr lang="fr-FR" baseline="0" dirty="0" err="1"/>
              <a:t>is</a:t>
            </a:r>
            <a:r>
              <a:rPr lang="fr-FR" baseline="0" dirty="0"/>
              <a:t> important to </a:t>
            </a:r>
            <a:r>
              <a:rPr lang="fr-FR" baseline="0" dirty="0" err="1"/>
              <a:t>understand</a:t>
            </a:r>
            <a:r>
              <a:rPr lang="fr-FR" baseline="0" dirty="0"/>
              <a:t> the main </a:t>
            </a:r>
            <a:r>
              <a:rPr lang="fr-FR" baseline="0" dirty="0" err="1"/>
              <a:t>principles</a:t>
            </a:r>
            <a:r>
              <a:rPr lang="fr-FR" baseline="0" dirty="0"/>
              <a:t> </a:t>
            </a:r>
            <a:r>
              <a:rPr lang="fr-FR" baseline="0" dirty="0" err="1"/>
              <a:t>behind</a:t>
            </a:r>
            <a:r>
              <a:rPr lang="fr-FR" baseline="0" dirty="0"/>
              <a:t> the </a:t>
            </a:r>
            <a:r>
              <a:rPr lang="fr-FR" baseline="0" dirty="0" err="1"/>
              <a:t>definition</a:t>
            </a:r>
            <a:r>
              <a:rPr lang="fr-FR" baseline="0" dirty="0"/>
              <a:t> of the </a:t>
            </a:r>
            <a:r>
              <a:rPr lang="fr-FR" baseline="0" dirty="0" err="1"/>
              <a:t>perimeter</a:t>
            </a:r>
            <a:r>
              <a:rPr lang="fr-FR" baseline="0" dirty="0"/>
              <a:t>, as </a:t>
            </a:r>
            <a:r>
              <a:rPr lang="fr-FR" baseline="0" dirty="0" err="1"/>
              <a:t>we’ll</a:t>
            </a:r>
            <a:r>
              <a:rPr lang="fr-FR" baseline="0" dirty="0"/>
              <a:t> </a:t>
            </a:r>
            <a:r>
              <a:rPr lang="fr-FR" baseline="0" dirty="0" err="1"/>
              <a:t>see</a:t>
            </a:r>
            <a:r>
              <a:rPr lang="fr-FR" baseline="0" dirty="0"/>
              <a:t> </a:t>
            </a:r>
            <a:r>
              <a:rPr lang="fr-FR" baseline="0" dirty="0" err="1"/>
              <a:t>now</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fld id="{FAD50AAF-F277-4C35-9DAB-31DD746276C3}" type="slidenum">
              <a:rPr lang="fr-FR" smtClean="0"/>
              <a:t>1</a:t>
            </a:fld>
            <a:endParaRPr lang="fr-FR"/>
          </a:p>
        </p:txBody>
      </p:sp>
    </p:spTree>
    <p:extLst>
      <p:ext uri="{BB962C8B-B14F-4D97-AF65-F5344CB8AC3E}">
        <p14:creationId xmlns:p14="http://schemas.microsoft.com/office/powerpoint/2010/main" val="266087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a:t>To </a:t>
            </a:r>
            <a:r>
              <a:rPr lang="fr-FR" altLang="fr-FR" dirty="0" err="1"/>
              <a:t>introduce</a:t>
            </a:r>
            <a:r>
              <a:rPr lang="fr-FR" altLang="fr-FR" dirty="0"/>
              <a:t> </a:t>
            </a:r>
            <a:r>
              <a:rPr lang="fr-FR" altLang="fr-FR" dirty="0" err="1"/>
              <a:t>this</a:t>
            </a:r>
            <a:r>
              <a:rPr lang="fr-FR" altLang="fr-FR" dirty="0"/>
              <a:t> </a:t>
            </a:r>
            <a:r>
              <a:rPr lang="fr-FR" altLang="fr-FR" dirty="0" err="1"/>
              <a:t>subject</a:t>
            </a:r>
            <a:r>
              <a:rPr lang="fr-FR" altLang="fr-FR" dirty="0"/>
              <a:t>, I</a:t>
            </a:r>
            <a:r>
              <a:rPr lang="fr-FR" altLang="fr-FR" baseline="0" dirty="0"/>
              <a:t> propose </a:t>
            </a:r>
            <a:r>
              <a:rPr lang="fr-FR" altLang="fr-FR" baseline="0" dirty="0" err="1"/>
              <a:t>you</a:t>
            </a:r>
            <a:r>
              <a:rPr lang="fr-FR" altLang="fr-FR" baseline="0" dirty="0"/>
              <a:t> to </a:t>
            </a:r>
            <a:r>
              <a:rPr lang="fr-FR" altLang="fr-FR" baseline="0" dirty="0" err="1"/>
              <a:t>think</a:t>
            </a:r>
            <a:r>
              <a:rPr lang="fr-FR" altLang="fr-FR" baseline="0" dirty="0"/>
              <a:t> about the </a:t>
            </a:r>
            <a:r>
              <a:rPr lang="fr-FR" altLang="fr-FR" baseline="0" dirty="0" err="1"/>
              <a:t>following</a:t>
            </a:r>
            <a:r>
              <a:rPr lang="fr-FR" altLang="fr-FR" baseline="0" dirty="0"/>
              <a:t> </a:t>
            </a:r>
            <a:r>
              <a:rPr lang="fr-FR" altLang="fr-FR" baseline="0" dirty="0" err="1"/>
              <a:t>examples</a:t>
            </a:r>
            <a:r>
              <a:rPr lang="fr-FR" altLang="fr-FR" baseline="0" dirty="0"/>
              <a:t>. </a:t>
            </a:r>
          </a:p>
          <a:p>
            <a:r>
              <a:rPr lang="fr-FR" altLang="fr-FR" baseline="0" dirty="0" err="1"/>
              <a:t>Let’s</a:t>
            </a:r>
            <a:r>
              <a:rPr lang="fr-FR" altLang="fr-FR" baseline="0" dirty="0"/>
              <a:t> imagine </a:t>
            </a:r>
            <a:r>
              <a:rPr lang="fr-FR" altLang="fr-FR" baseline="0" dirty="0" err="1"/>
              <a:t>you</a:t>
            </a:r>
            <a:r>
              <a:rPr lang="fr-FR" altLang="fr-FR" baseline="0" dirty="0"/>
              <a:t> have to </a:t>
            </a:r>
            <a:r>
              <a:rPr lang="fr-FR" altLang="fr-FR" baseline="0" dirty="0" err="1"/>
              <a:t>prepare</a:t>
            </a:r>
            <a:r>
              <a:rPr lang="fr-FR" altLang="fr-FR" baseline="0" dirty="0"/>
              <a:t> the </a:t>
            </a:r>
            <a:r>
              <a:rPr lang="fr-FR" altLang="fr-FR" baseline="0" dirty="0" err="1"/>
              <a:t>carbon</a:t>
            </a:r>
            <a:r>
              <a:rPr lang="fr-FR" altLang="fr-FR" baseline="0" dirty="0"/>
              <a:t> </a:t>
            </a:r>
            <a:r>
              <a:rPr lang="fr-FR" altLang="fr-FR" baseline="0" dirty="0" err="1"/>
              <a:t>footprint</a:t>
            </a:r>
            <a:r>
              <a:rPr lang="fr-FR" altLang="fr-FR" baseline="0" dirty="0"/>
              <a:t> of </a:t>
            </a:r>
            <a:r>
              <a:rPr lang="fr-FR" altLang="fr-FR" baseline="0" dirty="0" err="1"/>
              <a:t>each</a:t>
            </a:r>
            <a:r>
              <a:rPr lang="fr-FR" altLang="fr-FR" baseline="0" dirty="0"/>
              <a:t> of </a:t>
            </a:r>
            <a:r>
              <a:rPr lang="fr-FR" altLang="fr-FR" baseline="0" dirty="0" err="1"/>
              <a:t>those</a:t>
            </a:r>
            <a:r>
              <a:rPr lang="fr-FR" altLang="fr-FR" baseline="0" dirty="0"/>
              <a:t> organisation.</a:t>
            </a:r>
          </a:p>
          <a:p>
            <a:r>
              <a:rPr lang="fr-FR" altLang="fr-FR" baseline="0" dirty="0"/>
              <a:t>First a </a:t>
            </a:r>
            <a:r>
              <a:rPr lang="fr-FR" altLang="fr-FR" baseline="0" dirty="0" err="1"/>
              <a:t>company</a:t>
            </a:r>
            <a:r>
              <a:rPr lang="fr-FR" altLang="fr-FR" baseline="0" dirty="0"/>
              <a:t> </a:t>
            </a:r>
            <a:r>
              <a:rPr lang="fr-FR" altLang="fr-FR" baseline="0" dirty="0" err="1"/>
              <a:t>which</a:t>
            </a:r>
            <a:r>
              <a:rPr lang="fr-FR" altLang="fr-FR" baseline="0" dirty="0"/>
              <a:t> </a:t>
            </a:r>
            <a:r>
              <a:rPr lang="fr-FR" altLang="fr-FR" baseline="0" dirty="0" err="1"/>
              <a:t>organizes</a:t>
            </a:r>
            <a:r>
              <a:rPr lang="fr-FR" altLang="fr-FR" baseline="0" dirty="0"/>
              <a:t> </a:t>
            </a:r>
            <a:r>
              <a:rPr lang="fr-FR" altLang="fr-FR" baseline="0" dirty="0" err="1"/>
              <a:t>events</a:t>
            </a:r>
            <a:r>
              <a:rPr lang="fr-FR" altLang="fr-FR" baseline="0" dirty="0"/>
              <a:t> and </a:t>
            </a:r>
            <a:r>
              <a:rPr lang="fr-FR" altLang="fr-FR" baseline="0" dirty="0" err="1"/>
              <a:t>congresses</a:t>
            </a:r>
            <a:r>
              <a:rPr lang="fr-FR" altLang="fr-FR" baseline="0" dirty="0"/>
              <a:t> in </a:t>
            </a:r>
            <a:r>
              <a:rPr lang="fr-FR" altLang="fr-FR" baseline="0" dirty="0" err="1"/>
              <a:t>different</a:t>
            </a:r>
            <a:r>
              <a:rPr lang="fr-FR" altLang="fr-FR" baseline="0" dirty="0"/>
              <a:t> places.</a:t>
            </a:r>
          </a:p>
          <a:p>
            <a:r>
              <a:rPr lang="fr-FR" altLang="fr-FR" baseline="0" dirty="0"/>
              <a:t>Second a car manufacturer : Fiat, or VW </a:t>
            </a:r>
            <a:r>
              <a:rPr lang="fr-FR" altLang="fr-FR" baseline="0" dirty="0" err="1"/>
              <a:t>which</a:t>
            </a:r>
            <a:r>
              <a:rPr lang="fr-FR" altLang="fr-FR" baseline="0" dirty="0"/>
              <a:t> </a:t>
            </a:r>
            <a:r>
              <a:rPr lang="fr-FR" altLang="fr-FR" baseline="0" dirty="0" err="1"/>
              <a:t>ever</a:t>
            </a:r>
            <a:r>
              <a:rPr lang="fr-FR" altLang="fr-FR" baseline="0" dirty="0"/>
              <a:t> </a:t>
            </a:r>
            <a:r>
              <a:rPr lang="fr-FR" altLang="fr-FR" baseline="0" dirty="0" err="1"/>
              <a:t>you</a:t>
            </a:r>
            <a:r>
              <a:rPr lang="fr-FR" altLang="fr-FR" baseline="0" dirty="0"/>
              <a:t> </a:t>
            </a:r>
            <a:r>
              <a:rPr lang="fr-FR" altLang="fr-FR" baseline="0" dirty="0" err="1"/>
              <a:t>want</a:t>
            </a:r>
            <a:endParaRPr lang="fr-FR" altLang="fr-FR" baseline="0" dirty="0"/>
          </a:p>
          <a:p>
            <a:r>
              <a:rPr lang="fr-FR" altLang="fr-FR" baseline="0" dirty="0"/>
              <a:t>And </a:t>
            </a:r>
            <a:r>
              <a:rPr lang="fr-FR" altLang="fr-FR" baseline="0" dirty="0" err="1"/>
              <a:t>finally</a:t>
            </a:r>
            <a:r>
              <a:rPr lang="fr-FR" altLang="fr-FR" baseline="0" dirty="0"/>
              <a:t> a local </a:t>
            </a:r>
            <a:r>
              <a:rPr lang="fr-FR" altLang="fr-FR" baseline="0" dirty="0" err="1"/>
              <a:t>authority</a:t>
            </a:r>
            <a:r>
              <a:rPr lang="fr-FR" altLang="fr-FR" baseline="0" dirty="0"/>
              <a:t> for a city or a </a:t>
            </a:r>
            <a:r>
              <a:rPr lang="fr-FR" altLang="fr-FR" baseline="0" dirty="0" err="1"/>
              <a:t>region</a:t>
            </a:r>
            <a:r>
              <a:rPr lang="fr-FR" altLang="fr-FR" baseline="0" dirty="0"/>
              <a:t>.</a:t>
            </a:r>
          </a:p>
          <a:p>
            <a:r>
              <a:rPr lang="fr-FR" altLang="fr-FR" baseline="0" dirty="0"/>
              <a:t>For </a:t>
            </a:r>
            <a:r>
              <a:rPr lang="fr-FR" altLang="fr-FR" baseline="0" dirty="0" err="1"/>
              <a:t>each</a:t>
            </a:r>
            <a:r>
              <a:rPr lang="fr-FR" altLang="fr-FR" baseline="0" dirty="0"/>
              <a:t> of </a:t>
            </a:r>
            <a:r>
              <a:rPr lang="fr-FR" altLang="fr-FR" baseline="0" dirty="0" err="1"/>
              <a:t>those</a:t>
            </a:r>
            <a:r>
              <a:rPr lang="fr-FR" altLang="fr-FR" baseline="0" dirty="0"/>
              <a:t> organisation, </a:t>
            </a:r>
            <a:r>
              <a:rPr lang="fr-FR" altLang="fr-FR" baseline="0" dirty="0" err="1"/>
              <a:t>can</a:t>
            </a:r>
            <a:r>
              <a:rPr lang="fr-FR" altLang="fr-FR" baseline="0" dirty="0"/>
              <a:t> </a:t>
            </a:r>
            <a:r>
              <a:rPr lang="fr-FR" altLang="fr-FR" baseline="0" dirty="0" err="1"/>
              <a:t>you</a:t>
            </a:r>
            <a:r>
              <a:rPr lang="fr-FR" altLang="fr-FR" baseline="0" dirty="0"/>
              <a:t> tell me </a:t>
            </a:r>
            <a:r>
              <a:rPr lang="fr-FR" altLang="fr-FR" baseline="0" dirty="0" err="1"/>
              <a:t>what</a:t>
            </a:r>
            <a:r>
              <a:rPr lang="fr-FR" altLang="fr-FR" baseline="0" dirty="0"/>
              <a:t> </a:t>
            </a:r>
            <a:r>
              <a:rPr lang="fr-FR" altLang="fr-FR" baseline="0" dirty="0" err="1"/>
              <a:t>would</a:t>
            </a:r>
            <a:r>
              <a:rPr lang="fr-FR" altLang="fr-FR" baseline="0" dirty="0"/>
              <a:t> </a:t>
            </a:r>
            <a:r>
              <a:rPr lang="fr-FR" altLang="fr-FR" baseline="0" dirty="0" err="1"/>
              <a:t>be</a:t>
            </a:r>
            <a:r>
              <a:rPr lang="fr-FR" altLang="fr-FR" baseline="0" dirty="0"/>
              <a:t> the main </a:t>
            </a:r>
            <a:r>
              <a:rPr lang="fr-FR" altLang="fr-FR" baseline="0" dirty="0" err="1"/>
              <a:t>activities</a:t>
            </a:r>
            <a:r>
              <a:rPr lang="fr-FR" altLang="fr-FR" baseline="0" dirty="0"/>
              <a:t> to </a:t>
            </a:r>
            <a:r>
              <a:rPr lang="fr-FR" altLang="fr-FR" baseline="0" dirty="0" err="1"/>
              <a:t>consider</a:t>
            </a:r>
            <a:r>
              <a:rPr lang="fr-FR" altLang="fr-FR" baseline="0" dirty="0"/>
              <a:t> to </a:t>
            </a:r>
            <a:r>
              <a:rPr lang="fr-FR" altLang="fr-FR" baseline="0" dirty="0" err="1"/>
              <a:t>elaborate</a:t>
            </a:r>
            <a:r>
              <a:rPr lang="fr-FR" altLang="fr-FR" baseline="0" dirty="0"/>
              <a:t> </a:t>
            </a:r>
            <a:r>
              <a:rPr lang="fr-FR" altLang="fr-FR" baseline="0" dirty="0" err="1"/>
              <a:t>their</a:t>
            </a:r>
            <a:r>
              <a:rPr lang="fr-FR" altLang="fr-FR" baseline="0" dirty="0"/>
              <a:t> </a:t>
            </a:r>
            <a:r>
              <a:rPr lang="fr-FR" altLang="fr-FR" baseline="0" dirty="0" err="1"/>
              <a:t>carbon</a:t>
            </a:r>
            <a:r>
              <a:rPr lang="fr-FR" altLang="fr-FR" baseline="0" dirty="0"/>
              <a:t> </a:t>
            </a:r>
            <a:r>
              <a:rPr lang="fr-FR" altLang="fr-FR" baseline="0" dirty="0" err="1"/>
              <a:t>footprint</a:t>
            </a:r>
            <a:r>
              <a:rPr lang="fr-FR" altLang="fr-FR" baseline="0" dirty="0"/>
              <a:t>.</a:t>
            </a:r>
            <a:endParaRPr lang="fr-FR" altLang="fr-FR" dirty="0"/>
          </a:p>
        </p:txBody>
      </p:sp>
    </p:spTree>
    <p:extLst>
      <p:ext uri="{BB962C8B-B14F-4D97-AF65-F5344CB8AC3E}">
        <p14:creationId xmlns:p14="http://schemas.microsoft.com/office/powerpoint/2010/main" val="1272281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3200" dirty="0"/>
              <a:t>The</a:t>
            </a:r>
            <a:r>
              <a:rPr lang="en-US" sz="3200" baseline="0" dirty="0"/>
              <a:t> primary question to ask before defining the perimeter is, what is the final objective of the organization for the carbon footprint calculation.</a:t>
            </a:r>
          </a:p>
          <a:p>
            <a:endParaRPr lang="en-US" sz="3200" dirty="0"/>
          </a:p>
          <a:p>
            <a:r>
              <a:rPr lang="en-US" sz="3200" dirty="0"/>
              <a:t>Basically we can</a:t>
            </a:r>
            <a:r>
              <a:rPr lang="en-US" sz="3200" baseline="0" dirty="0"/>
              <a:t> identify </a:t>
            </a:r>
            <a:r>
              <a:rPr lang="en-US" sz="3200" dirty="0"/>
              <a:t>two main objectives:</a:t>
            </a:r>
          </a:p>
          <a:p>
            <a:r>
              <a:rPr lang="en-US" sz="3200" dirty="0"/>
              <a:t>Either the organization wants to be able to provide information about</a:t>
            </a:r>
            <a:r>
              <a:rPr lang="en-US" sz="3200" baseline="0" dirty="0"/>
              <a:t> its carbon emission, </a:t>
            </a:r>
            <a:r>
              <a:rPr lang="en-US" sz="3200" b="1" baseline="0" dirty="0"/>
              <a:t>within a reporting process</a:t>
            </a:r>
            <a:r>
              <a:rPr lang="en-US" sz="3200" baseline="0" dirty="0"/>
              <a:t>. Since reporting means providing internal information to the outside world, this has several consequences on the perimeter topics :</a:t>
            </a:r>
          </a:p>
          <a:p>
            <a:r>
              <a:rPr lang="en-US" sz="3200" baseline="0" dirty="0"/>
              <a:t>	- common rules are needed to make sure all similar organization are reporting emissions the same way. And this relates to the different standards such as ISO, or GHG protocol or local mandatory standards, in which rules are defined on what to take into account, and then how to organize the calculation results.</a:t>
            </a:r>
          </a:p>
          <a:p>
            <a:r>
              <a:rPr lang="en-US" sz="3200" baseline="0" dirty="0"/>
              <a:t>	- the other aspect is that the organization who has to report carbon emissions, will try to show the best possible “image” to the outside world, considering that a high value of emissions has a negative impact of the image (and image has a huge value). And as a consequence of this, all solutions to reduce the end result will be implemented such as : reducing the perimeter to activities the organization is officially responsible for, and/or subtracting some avoided emissions or subtracting carbon credit from carbon offset investments for instance.</a:t>
            </a:r>
          </a:p>
          <a:p>
            <a:endParaRPr lang="en-US" sz="3200" baseline="0" noProof="0" dirty="0"/>
          </a:p>
          <a:p>
            <a:r>
              <a:rPr lang="en-US" noProof="0" dirty="0"/>
              <a:t>The other</a:t>
            </a:r>
            <a:r>
              <a:rPr lang="en-US" baseline="0" noProof="0" dirty="0"/>
              <a:t> main objective is to calculate carbon footprint much more in an internal audit type of approach. Here the objective is no longer to report emissions, and therefore to communicate information outside, but much more to integrate this dimension in the overall organization’s risks and opportunities analysis. With that objective in mind, the definition of the perimeter is completely different as the intention will be to run the carbon footprint calculation the more objectively possible, and to take into account all sources of emissions that could have direct or indirect impact on the organization’s core activity.</a:t>
            </a:r>
            <a:endParaRPr lang="en-US" noProof="0" dirty="0"/>
          </a:p>
        </p:txBody>
      </p:sp>
      <p:sp>
        <p:nvSpPr>
          <p:cNvPr id="4" name="Espace réservé du numéro de diapositive 3"/>
          <p:cNvSpPr>
            <a:spLocks noGrp="1"/>
          </p:cNvSpPr>
          <p:nvPr>
            <p:ph type="sldNum" sz="quarter" idx="10"/>
          </p:nvPr>
        </p:nvSpPr>
        <p:spPr/>
        <p:txBody>
          <a:bodyPr/>
          <a:lstStyle/>
          <a:p>
            <a:fld id="{FAD50AAF-F277-4C35-9DAB-31DD746276C3}" type="slidenum">
              <a:rPr lang="fr-FR" smtClean="0"/>
              <a:t>3</a:t>
            </a:fld>
            <a:endParaRPr lang="fr-FR"/>
          </a:p>
        </p:txBody>
      </p:sp>
    </p:spTree>
    <p:extLst>
      <p:ext uri="{BB962C8B-B14F-4D97-AF65-F5344CB8AC3E}">
        <p14:creationId xmlns:p14="http://schemas.microsoft.com/office/powerpoint/2010/main" val="3901718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4024313" y="9721850"/>
            <a:ext cx="3076575"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77" tIns="48189" rIns="96377" bIns="48189"/>
          <a:lstStyle>
            <a:lvl1pPr defTabSz="1128713">
              <a:spcBef>
                <a:spcPct val="30000"/>
              </a:spcBef>
              <a:defRPr sz="1200">
                <a:solidFill>
                  <a:schemeClr val="tx1"/>
                </a:solidFill>
                <a:latin typeface="Calibri" panose="020F0502020204030204" pitchFamily="34" charset="0"/>
              </a:defRPr>
            </a:lvl1pPr>
            <a:lvl2pPr marL="742950" indent="-285750" defTabSz="1128713">
              <a:spcBef>
                <a:spcPct val="30000"/>
              </a:spcBef>
              <a:defRPr sz="1200">
                <a:solidFill>
                  <a:schemeClr val="tx1"/>
                </a:solidFill>
                <a:latin typeface="Calibri" panose="020F0502020204030204" pitchFamily="34" charset="0"/>
              </a:defRPr>
            </a:lvl2pPr>
            <a:lvl3pPr marL="1143000" indent="-228600" defTabSz="1128713">
              <a:spcBef>
                <a:spcPct val="30000"/>
              </a:spcBef>
              <a:defRPr sz="1200">
                <a:solidFill>
                  <a:schemeClr val="tx1"/>
                </a:solidFill>
                <a:latin typeface="Calibri" panose="020F0502020204030204" pitchFamily="34" charset="0"/>
              </a:defRPr>
            </a:lvl3pPr>
            <a:lvl4pPr marL="1600200" indent="-228600" defTabSz="1128713">
              <a:spcBef>
                <a:spcPct val="30000"/>
              </a:spcBef>
              <a:defRPr sz="1200">
                <a:solidFill>
                  <a:schemeClr val="tx1"/>
                </a:solidFill>
                <a:latin typeface="Calibri" panose="020F0502020204030204" pitchFamily="34" charset="0"/>
              </a:defRPr>
            </a:lvl4pPr>
            <a:lvl5pPr marL="2057400" indent="-228600" defTabSz="1128713">
              <a:spcBef>
                <a:spcPct val="30000"/>
              </a:spcBef>
              <a:defRPr sz="1200">
                <a:solidFill>
                  <a:schemeClr val="tx1"/>
                </a:solidFill>
                <a:latin typeface="Calibri" panose="020F0502020204030204" pitchFamily="34" charset="0"/>
              </a:defRPr>
            </a:lvl5pPr>
            <a:lvl6pPr marL="2514600" indent="-228600" defTabSz="11287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1287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1287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1287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7FE544B-1CCF-4D36-9D47-F7BE2530DE7B}" type="slidenum">
              <a:rPr lang="fr-FR" altLang="fr-FR" sz="1300"/>
              <a:pPr eaLnBrk="1" hangingPunct="1">
                <a:spcBef>
                  <a:spcPct val="0"/>
                </a:spcBef>
              </a:pPr>
              <a:t>4</a:t>
            </a:fld>
            <a:endParaRPr lang="fr-FR" altLang="fr-FR" sz="1300"/>
          </a:p>
        </p:txBody>
      </p:sp>
      <p:sp>
        <p:nvSpPr>
          <p:cNvPr id="45059" name="Espace réservé de l'image des diapositives 1"/>
          <p:cNvSpPr>
            <a:spLocks noGrp="1" noRot="1" noChangeAspect="1" noTextEdit="1"/>
          </p:cNvSpPr>
          <p:nvPr>
            <p:ph type="sldImg"/>
          </p:nvPr>
        </p:nvSpPr>
        <p:spPr bwMode="auto">
          <a:xfrm>
            <a:off x="-63500" y="769938"/>
            <a:ext cx="7199313" cy="4051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Espace réservé des commentaires 2"/>
          <p:cNvSpPr>
            <a:spLocks noGrp="1"/>
          </p:cNvSpPr>
          <p:nvPr>
            <p:ph type="body" idx="1"/>
          </p:nvPr>
        </p:nvSpPr>
        <p:spPr bwMode="auto">
          <a:xfrm>
            <a:off x="560388" y="4862513"/>
            <a:ext cx="5948362" cy="460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835" tIns="47419" rIns="94835" bIns="47419" numCol="1" anchor="t" anchorCtr="0" compatLnSpc="1">
            <a:prstTxWarp prst="textNoShape">
              <a:avLst/>
            </a:prstTxWarp>
          </a:bodyPr>
          <a:lstStyle/>
          <a:p>
            <a:pPr eaLnBrk="1" hangingPunct="1">
              <a:spcBef>
                <a:spcPct val="0"/>
              </a:spcBef>
              <a:buFontTx/>
              <a:buNone/>
            </a:pPr>
            <a:r>
              <a:rPr lang="fr-FR" altLang="fr-FR" dirty="0"/>
              <a:t>In </a:t>
            </a:r>
            <a:r>
              <a:rPr lang="fr-FR" altLang="fr-FR" dirty="0" err="1"/>
              <a:t>order</a:t>
            </a:r>
            <a:r>
              <a:rPr lang="fr-FR" altLang="fr-FR" dirty="0"/>
              <a:t> to </a:t>
            </a:r>
            <a:r>
              <a:rPr lang="fr-FR" altLang="fr-FR" dirty="0" err="1"/>
              <a:t>define</a:t>
            </a:r>
            <a:r>
              <a:rPr lang="fr-FR" altLang="fr-FR" dirty="0"/>
              <a:t> the</a:t>
            </a:r>
            <a:r>
              <a:rPr lang="fr-FR" altLang="fr-FR" baseline="0" dirty="0"/>
              <a:t> </a:t>
            </a:r>
            <a:r>
              <a:rPr lang="fr-FR" altLang="fr-FR" baseline="0" dirty="0" err="1"/>
              <a:t>perimeter</a:t>
            </a:r>
            <a:r>
              <a:rPr lang="fr-FR" altLang="fr-FR" baseline="0" dirty="0"/>
              <a:t> of </a:t>
            </a:r>
            <a:r>
              <a:rPr lang="fr-FR" altLang="fr-FR" baseline="0" dirty="0" err="1"/>
              <a:t>you</a:t>
            </a:r>
            <a:r>
              <a:rPr lang="fr-FR" altLang="fr-FR" baseline="0" dirty="0"/>
              <a:t> </a:t>
            </a:r>
            <a:r>
              <a:rPr lang="fr-FR" altLang="fr-FR" baseline="0" dirty="0" err="1"/>
              <a:t>carbon</a:t>
            </a:r>
            <a:r>
              <a:rPr lang="fr-FR" altLang="fr-FR" baseline="0" dirty="0"/>
              <a:t> </a:t>
            </a:r>
            <a:r>
              <a:rPr lang="fr-FR" altLang="fr-FR" baseline="0" dirty="0" err="1"/>
              <a:t>footprint</a:t>
            </a:r>
            <a:r>
              <a:rPr lang="fr-FR" altLang="fr-FR" baseline="0" dirty="0"/>
              <a:t>, the first </a:t>
            </a:r>
            <a:r>
              <a:rPr lang="fr-FR" altLang="fr-FR" baseline="0" dirty="0" err="1"/>
              <a:t>thing</a:t>
            </a:r>
            <a:r>
              <a:rPr lang="fr-FR" altLang="fr-FR" baseline="0" dirty="0"/>
              <a:t> I </a:t>
            </a:r>
            <a:r>
              <a:rPr lang="fr-FR" altLang="fr-FR" baseline="0" dirty="0" err="1"/>
              <a:t>recommend</a:t>
            </a:r>
            <a:r>
              <a:rPr lang="fr-FR" altLang="fr-FR" baseline="0" dirty="0"/>
              <a:t> </a:t>
            </a:r>
            <a:r>
              <a:rPr lang="fr-FR" altLang="fr-FR" baseline="0" dirty="0" err="1"/>
              <a:t>you</a:t>
            </a:r>
            <a:r>
              <a:rPr lang="fr-FR" altLang="fr-FR" baseline="0" dirty="0"/>
              <a:t> to </a:t>
            </a:r>
            <a:r>
              <a:rPr lang="fr-FR" altLang="fr-FR" baseline="0" dirty="0" err="1"/>
              <a:t>prepare</a:t>
            </a:r>
            <a:r>
              <a:rPr lang="fr-FR" altLang="fr-FR" baseline="0" dirty="0"/>
              <a:t> </a:t>
            </a:r>
            <a:r>
              <a:rPr lang="fr-FR" altLang="fr-FR" baseline="0" dirty="0" err="1"/>
              <a:t>is</a:t>
            </a:r>
            <a:r>
              <a:rPr lang="fr-FR" altLang="fr-FR" baseline="0" dirty="0"/>
              <a:t> a </a:t>
            </a:r>
            <a:r>
              <a:rPr lang="fr-FR" altLang="fr-FR" baseline="0" dirty="0" err="1"/>
              <a:t>cartography</a:t>
            </a:r>
            <a:r>
              <a:rPr lang="fr-FR" altLang="fr-FR" baseline="0" dirty="0"/>
              <a:t> of all </a:t>
            </a:r>
            <a:r>
              <a:rPr lang="fr-FR" altLang="fr-FR" baseline="0" dirty="0" err="1"/>
              <a:t>flows</a:t>
            </a:r>
            <a:r>
              <a:rPr lang="fr-FR" altLang="fr-FR" baseline="0" dirty="0"/>
              <a:t> </a:t>
            </a:r>
            <a:r>
              <a:rPr lang="fr-FR" altLang="fr-FR" baseline="0" dirty="0" err="1"/>
              <a:t>that</a:t>
            </a:r>
            <a:r>
              <a:rPr lang="fr-FR" altLang="fr-FR" baseline="0" dirty="0"/>
              <a:t> </a:t>
            </a:r>
            <a:r>
              <a:rPr lang="fr-FR" altLang="fr-FR" baseline="0" dirty="0" err="1"/>
              <a:t>characterize</a:t>
            </a:r>
            <a:r>
              <a:rPr lang="fr-FR" altLang="fr-FR" baseline="0" dirty="0"/>
              <a:t> how the </a:t>
            </a:r>
            <a:r>
              <a:rPr lang="fr-FR" altLang="fr-FR" baseline="0" dirty="0" err="1"/>
              <a:t>organization</a:t>
            </a:r>
            <a:r>
              <a:rPr lang="fr-FR" altLang="fr-FR" baseline="0" dirty="0"/>
              <a:t> </a:t>
            </a:r>
            <a:r>
              <a:rPr lang="fr-FR" altLang="fr-FR" baseline="0" dirty="0" err="1"/>
              <a:t>is</a:t>
            </a:r>
            <a:r>
              <a:rPr lang="fr-FR" altLang="fr-FR" baseline="0" dirty="0"/>
              <a:t> </a:t>
            </a:r>
            <a:r>
              <a:rPr lang="fr-FR" altLang="fr-FR" baseline="0" dirty="0" err="1"/>
              <a:t>functioning</a:t>
            </a:r>
            <a:r>
              <a:rPr lang="fr-FR" altLang="fr-FR" baseline="0" dirty="0"/>
              <a:t> over the </a:t>
            </a:r>
            <a:r>
              <a:rPr lang="fr-FR" altLang="fr-FR" baseline="0" dirty="0" err="1"/>
              <a:t>period</a:t>
            </a:r>
            <a:r>
              <a:rPr lang="fr-FR" altLang="fr-FR" baseline="0" dirty="0"/>
              <a:t> of the </a:t>
            </a:r>
            <a:r>
              <a:rPr lang="fr-FR" altLang="fr-FR" baseline="0" dirty="0" err="1"/>
              <a:t>analysis</a:t>
            </a:r>
            <a:r>
              <a:rPr lang="fr-FR" altLang="fr-FR" baseline="0" dirty="0"/>
              <a:t> (</a:t>
            </a:r>
            <a:r>
              <a:rPr lang="fr-FR" altLang="fr-FR" baseline="0" dirty="0" err="1"/>
              <a:t>which</a:t>
            </a:r>
            <a:r>
              <a:rPr lang="fr-FR" altLang="fr-FR" baseline="0" dirty="0"/>
              <a:t> </a:t>
            </a:r>
            <a:r>
              <a:rPr lang="fr-FR" altLang="fr-FR" baseline="0" dirty="0" err="1"/>
              <a:t>is</a:t>
            </a:r>
            <a:r>
              <a:rPr lang="fr-FR" altLang="fr-FR" baseline="0" dirty="0"/>
              <a:t> </a:t>
            </a:r>
            <a:r>
              <a:rPr lang="fr-FR" altLang="fr-FR" baseline="0" dirty="0" err="1"/>
              <a:t>generally</a:t>
            </a:r>
            <a:r>
              <a:rPr lang="fr-FR" altLang="fr-FR" baseline="0" dirty="0"/>
              <a:t> the </a:t>
            </a:r>
            <a:r>
              <a:rPr lang="fr-FR" altLang="fr-FR" baseline="0" dirty="0" err="1"/>
              <a:t>calendar</a:t>
            </a:r>
            <a:r>
              <a:rPr lang="fr-FR" altLang="fr-FR" baseline="0" dirty="0"/>
              <a:t> </a:t>
            </a:r>
            <a:r>
              <a:rPr lang="fr-FR" altLang="fr-FR" baseline="0" dirty="0" err="1"/>
              <a:t>year</a:t>
            </a:r>
            <a:r>
              <a:rPr lang="fr-FR" altLang="fr-FR" baseline="0" dirty="0"/>
              <a:t>). </a:t>
            </a:r>
            <a:r>
              <a:rPr lang="fr-FR" altLang="fr-FR" baseline="0" dirty="0" err="1"/>
              <a:t>Here</a:t>
            </a:r>
            <a:r>
              <a:rPr lang="fr-FR" altLang="fr-FR" baseline="0" dirty="0"/>
              <a:t> </a:t>
            </a:r>
            <a:r>
              <a:rPr lang="fr-FR" altLang="fr-FR" baseline="0" dirty="0" err="1"/>
              <a:t>I’m</a:t>
            </a:r>
            <a:r>
              <a:rPr lang="fr-FR" altLang="fr-FR" baseline="0" dirty="0"/>
              <a:t> </a:t>
            </a:r>
            <a:r>
              <a:rPr lang="fr-FR" altLang="fr-FR" baseline="0" dirty="0" err="1"/>
              <a:t>talking</a:t>
            </a:r>
            <a:r>
              <a:rPr lang="fr-FR" altLang="fr-FR" baseline="0" dirty="0"/>
              <a:t> about </a:t>
            </a:r>
            <a:r>
              <a:rPr lang="fr-FR" altLang="fr-FR" baseline="0" dirty="0" err="1"/>
              <a:t>flows</a:t>
            </a:r>
            <a:r>
              <a:rPr lang="fr-FR" altLang="fr-FR" baseline="0" dirty="0"/>
              <a:t> of people, of </a:t>
            </a:r>
            <a:r>
              <a:rPr lang="fr-FR" altLang="fr-FR" baseline="0" dirty="0" err="1"/>
              <a:t>products</a:t>
            </a:r>
            <a:r>
              <a:rPr lang="fr-FR" altLang="fr-FR" baseline="0" dirty="0"/>
              <a:t> or </a:t>
            </a:r>
            <a:r>
              <a:rPr lang="fr-FR" altLang="fr-FR" baseline="0" dirty="0" err="1"/>
              <a:t>goods</a:t>
            </a:r>
            <a:r>
              <a:rPr lang="fr-FR" altLang="fr-FR" baseline="0" dirty="0"/>
              <a:t>, of </a:t>
            </a:r>
            <a:r>
              <a:rPr lang="fr-FR" altLang="fr-FR" baseline="0" dirty="0" err="1"/>
              <a:t>energy</a:t>
            </a:r>
            <a:r>
              <a:rPr lang="fr-FR" altLang="fr-FR" baseline="0" dirty="0"/>
              <a:t> etc…</a:t>
            </a:r>
          </a:p>
          <a:p>
            <a:pPr eaLnBrk="1" hangingPunct="1">
              <a:spcBef>
                <a:spcPct val="0"/>
              </a:spcBef>
              <a:buFontTx/>
              <a:buNone/>
            </a:pPr>
            <a:r>
              <a:rPr lang="fr-FR" altLang="fr-FR" baseline="0" dirty="0" err="1"/>
              <a:t>From</a:t>
            </a:r>
            <a:r>
              <a:rPr lang="fr-FR" altLang="fr-FR" baseline="0" dirty="0"/>
              <a:t> a </a:t>
            </a:r>
            <a:r>
              <a:rPr lang="fr-FR" altLang="fr-FR" baseline="0" dirty="0" err="1"/>
              <a:t>practical</a:t>
            </a:r>
            <a:r>
              <a:rPr lang="fr-FR" altLang="fr-FR" baseline="0" dirty="0"/>
              <a:t> </a:t>
            </a:r>
            <a:r>
              <a:rPr lang="fr-FR" altLang="fr-FR" baseline="0" dirty="0" err="1"/>
              <a:t>standpoint</a:t>
            </a:r>
            <a:r>
              <a:rPr lang="fr-FR" altLang="fr-FR" baseline="0" dirty="0"/>
              <a:t>, </a:t>
            </a:r>
            <a:r>
              <a:rPr lang="fr-FR" altLang="fr-FR" baseline="0" dirty="0" err="1"/>
              <a:t>you</a:t>
            </a:r>
            <a:r>
              <a:rPr lang="fr-FR" altLang="fr-FR" baseline="0" dirty="0"/>
              <a:t> </a:t>
            </a:r>
            <a:r>
              <a:rPr lang="fr-FR" altLang="fr-FR" baseline="0" dirty="0" err="1"/>
              <a:t>draw</a:t>
            </a:r>
            <a:r>
              <a:rPr lang="fr-FR" altLang="fr-FR" baseline="0" dirty="0"/>
              <a:t> </a:t>
            </a:r>
            <a:r>
              <a:rPr lang="fr-FR" altLang="fr-FR" baseline="0" dirty="0" err="1"/>
              <a:t>this</a:t>
            </a:r>
            <a:r>
              <a:rPr lang="fr-FR" altLang="fr-FR" baseline="0" dirty="0"/>
              <a:t> </a:t>
            </a:r>
            <a:r>
              <a:rPr lang="fr-FR" altLang="fr-FR" baseline="0" dirty="0" err="1"/>
              <a:t>cartography</a:t>
            </a:r>
            <a:r>
              <a:rPr lang="fr-FR" altLang="fr-FR" baseline="0" dirty="0"/>
              <a:t> </a:t>
            </a:r>
            <a:r>
              <a:rPr lang="fr-FR" altLang="fr-FR" baseline="0" dirty="0" err="1"/>
              <a:t>during</a:t>
            </a:r>
            <a:r>
              <a:rPr lang="fr-FR" altLang="fr-FR" baseline="0" dirty="0"/>
              <a:t> a meeting </a:t>
            </a:r>
            <a:r>
              <a:rPr lang="fr-FR" altLang="fr-FR" baseline="0" dirty="0" err="1"/>
              <a:t>with</a:t>
            </a:r>
            <a:r>
              <a:rPr lang="fr-FR" altLang="fr-FR" baseline="0" dirty="0"/>
              <a:t> people </a:t>
            </a:r>
            <a:r>
              <a:rPr lang="fr-FR" altLang="fr-FR" baseline="0" dirty="0" err="1"/>
              <a:t>who</a:t>
            </a:r>
            <a:r>
              <a:rPr lang="fr-FR" altLang="fr-FR" baseline="0" dirty="0"/>
              <a:t> have an </a:t>
            </a:r>
            <a:r>
              <a:rPr lang="fr-FR" altLang="fr-FR" baseline="0" dirty="0" err="1"/>
              <a:t>indepth</a:t>
            </a:r>
            <a:r>
              <a:rPr lang="fr-FR" altLang="fr-FR" baseline="0" dirty="0"/>
              <a:t> </a:t>
            </a:r>
            <a:r>
              <a:rPr lang="fr-FR" altLang="fr-FR" baseline="0" dirty="0" err="1"/>
              <a:t>understanding</a:t>
            </a:r>
            <a:r>
              <a:rPr lang="fr-FR" altLang="fr-FR" baseline="0" dirty="0"/>
              <a:t> of the </a:t>
            </a:r>
            <a:r>
              <a:rPr lang="fr-FR" altLang="fr-FR" baseline="0" dirty="0" err="1"/>
              <a:t>organization’s</a:t>
            </a:r>
            <a:r>
              <a:rPr lang="fr-FR" altLang="fr-FR" baseline="0" dirty="0"/>
              <a:t> </a:t>
            </a:r>
            <a:r>
              <a:rPr lang="fr-FR" altLang="fr-FR" baseline="0" dirty="0" err="1"/>
              <a:t>activities</a:t>
            </a:r>
            <a:r>
              <a:rPr lang="fr-FR" altLang="fr-FR" baseline="0" dirty="0"/>
              <a:t>.</a:t>
            </a:r>
          </a:p>
          <a:p>
            <a:pPr eaLnBrk="1" hangingPunct="1">
              <a:spcBef>
                <a:spcPct val="0"/>
              </a:spcBef>
              <a:buFontTx/>
              <a:buNone/>
            </a:pPr>
            <a:endParaRPr lang="fr-FR" altLang="fr-FR" baseline="0" dirty="0"/>
          </a:p>
          <a:p>
            <a:pPr eaLnBrk="1" hangingPunct="1">
              <a:spcBef>
                <a:spcPct val="0"/>
              </a:spcBef>
              <a:buFontTx/>
              <a:buNone/>
            </a:pPr>
            <a:r>
              <a:rPr lang="fr-FR" altLang="fr-FR" baseline="0" dirty="0" err="1"/>
              <a:t>Then</a:t>
            </a:r>
            <a:r>
              <a:rPr lang="fr-FR" altLang="fr-FR" baseline="0" dirty="0"/>
              <a:t>, for the </a:t>
            </a:r>
            <a:r>
              <a:rPr lang="fr-FR" altLang="fr-FR" baseline="0" dirty="0" err="1"/>
              <a:t>carbon</a:t>
            </a:r>
            <a:r>
              <a:rPr lang="fr-FR" altLang="fr-FR" baseline="0" dirty="0"/>
              <a:t> </a:t>
            </a:r>
            <a:r>
              <a:rPr lang="fr-FR" altLang="fr-FR" baseline="0" dirty="0" err="1"/>
              <a:t>footprint</a:t>
            </a:r>
            <a:r>
              <a:rPr lang="fr-FR" altLang="fr-FR" baseline="0" dirty="0"/>
              <a:t>, </a:t>
            </a:r>
            <a:r>
              <a:rPr lang="fr-FR" altLang="fr-FR" baseline="0" dirty="0" err="1"/>
              <a:t>you’ll</a:t>
            </a:r>
            <a:r>
              <a:rPr lang="fr-FR" altLang="fr-FR" baseline="0" dirty="0"/>
              <a:t> </a:t>
            </a:r>
            <a:r>
              <a:rPr lang="fr-FR" altLang="fr-FR" baseline="0" dirty="0" err="1"/>
              <a:t>take</a:t>
            </a:r>
            <a:r>
              <a:rPr lang="fr-FR" altLang="fr-FR" baseline="0" dirty="0"/>
              <a:t> all flow </a:t>
            </a:r>
            <a:r>
              <a:rPr lang="fr-FR" altLang="fr-FR" baseline="0" dirty="0" err="1"/>
              <a:t>into</a:t>
            </a:r>
            <a:r>
              <a:rPr lang="fr-FR" altLang="fr-FR" baseline="0" dirty="0"/>
              <a:t> </a:t>
            </a:r>
            <a:r>
              <a:rPr lang="fr-FR" altLang="fr-FR" baseline="0" dirty="0" err="1"/>
              <a:t>account</a:t>
            </a:r>
            <a:r>
              <a:rPr lang="fr-FR" altLang="fr-FR" baseline="0" dirty="0"/>
              <a:t>. </a:t>
            </a:r>
            <a:r>
              <a:rPr lang="fr-FR" altLang="fr-FR" baseline="0" dirty="0" err="1"/>
              <a:t>Both</a:t>
            </a:r>
            <a:r>
              <a:rPr lang="fr-FR" altLang="fr-FR" baseline="0" dirty="0"/>
              <a:t> </a:t>
            </a:r>
            <a:r>
              <a:rPr lang="fr-FR" altLang="fr-FR" baseline="0" dirty="0" err="1"/>
              <a:t>those</a:t>
            </a:r>
            <a:r>
              <a:rPr lang="fr-FR" altLang="fr-FR" baseline="0" dirty="0"/>
              <a:t> the </a:t>
            </a:r>
            <a:r>
              <a:rPr lang="fr-FR" altLang="fr-FR" baseline="0" dirty="0" err="1"/>
              <a:t>organization</a:t>
            </a:r>
            <a:r>
              <a:rPr lang="fr-FR" altLang="fr-FR" baseline="0" dirty="0"/>
              <a:t> </a:t>
            </a:r>
            <a:r>
              <a:rPr lang="fr-FR" altLang="fr-FR" baseline="0" dirty="0" err="1"/>
              <a:t>is</a:t>
            </a:r>
            <a:r>
              <a:rPr lang="fr-FR" altLang="fr-FR" baseline="0" dirty="0"/>
              <a:t> </a:t>
            </a:r>
            <a:r>
              <a:rPr lang="fr-FR" altLang="fr-FR" baseline="0" dirty="0" err="1"/>
              <a:t>officially</a:t>
            </a:r>
            <a:r>
              <a:rPr lang="fr-FR" altLang="fr-FR" baseline="0" dirty="0"/>
              <a:t> </a:t>
            </a:r>
            <a:r>
              <a:rPr lang="fr-FR" altLang="fr-FR" baseline="0" dirty="0" err="1"/>
              <a:t>repsonsible</a:t>
            </a:r>
            <a:r>
              <a:rPr lang="fr-FR" altLang="fr-FR" baseline="0" dirty="0"/>
              <a:t> for, </a:t>
            </a:r>
            <a:r>
              <a:rPr lang="fr-FR" altLang="fr-FR" baseline="0" dirty="0" err="1"/>
              <a:t>which</a:t>
            </a:r>
            <a:r>
              <a:rPr lang="fr-FR" altLang="fr-FR" baseline="0" dirty="0"/>
              <a:t> </a:t>
            </a:r>
            <a:r>
              <a:rPr lang="fr-FR" altLang="fr-FR" baseline="0" dirty="0" err="1"/>
              <a:t>is</a:t>
            </a:r>
            <a:r>
              <a:rPr lang="fr-FR" altLang="fr-FR" baseline="0" dirty="0"/>
              <a:t> </a:t>
            </a:r>
            <a:r>
              <a:rPr lang="fr-FR" altLang="fr-FR" baseline="0" dirty="0" err="1"/>
              <a:t>often</a:t>
            </a:r>
            <a:r>
              <a:rPr lang="fr-FR" altLang="fr-FR" baseline="0" dirty="0"/>
              <a:t> </a:t>
            </a:r>
            <a:r>
              <a:rPr lang="fr-FR" altLang="fr-FR" baseline="0" dirty="0" err="1"/>
              <a:t>what</a:t>
            </a:r>
            <a:r>
              <a:rPr lang="fr-FR" altLang="fr-FR" baseline="0" dirty="0"/>
              <a:t> </a:t>
            </a:r>
            <a:r>
              <a:rPr lang="fr-FR" altLang="fr-FR" baseline="0" dirty="0" err="1"/>
              <a:t>is</a:t>
            </a:r>
            <a:r>
              <a:rPr lang="fr-FR" altLang="fr-FR" baseline="0" dirty="0"/>
              <a:t> </a:t>
            </a:r>
            <a:r>
              <a:rPr lang="fr-FR" altLang="fr-FR" baseline="0" dirty="0" err="1"/>
              <a:t>related</a:t>
            </a:r>
            <a:r>
              <a:rPr lang="fr-FR" altLang="fr-FR" baseline="0" dirty="0"/>
              <a:t> to Direct </a:t>
            </a:r>
            <a:r>
              <a:rPr lang="fr-FR" altLang="fr-FR" baseline="0" dirty="0" err="1"/>
              <a:t>emissions</a:t>
            </a:r>
            <a:r>
              <a:rPr lang="fr-FR" altLang="fr-FR" baseline="0" dirty="0"/>
              <a:t>, and, AND all </a:t>
            </a:r>
            <a:r>
              <a:rPr lang="fr-FR" altLang="fr-FR" baseline="0" dirty="0" err="1"/>
              <a:t>those</a:t>
            </a:r>
            <a:r>
              <a:rPr lang="fr-FR" altLang="fr-FR" baseline="0" dirty="0"/>
              <a:t> on </a:t>
            </a:r>
            <a:r>
              <a:rPr lang="fr-FR" altLang="fr-FR" baseline="0" dirty="0" err="1"/>
              <a:t>which</a:t>
            </a:r>
            <a:r>
              <a:rPr lang="fr-FR" altLang="fr-FR" baseline="0" dirty="0"/>
              <a:t> the </a:t>
            </a:r>
            <a:r>
              <a:rPr lang="fr-FR" altLang="fr-FR" baseline="0" dirty="0" err="1"/>
              <a:t>organization</a:t>
            </a:r>
            <a:r>
              <a:rPr lang="fr-FR" altLang="fr-FR" baseline="0" dirty="0"/>
              <a:t> </a:t>
            </a:r>
            <a:r>
              <a:rPr lang="fr-FR" altLang="fr-FR" baseline="0" dirty="0" err="1"/>
              <a:t>is</a:t>
            </a:r>
            <a:r>
              <a:rPr lang="fr-FR" altLang="fr-FR" baseline="0" dirty="0"/>
              <a:t> </a:t>
            </a:r>
            <a:r>
              <a:rPr lang="fr-FR" altLang="fr-FR" baseline="0" dirty="0" err="1"/>
              <a:t>dependent</a:t>
            </a:r>
            <a:r>
              <a:rPr lang="fr-FR" altLang="fr-FR" baseline="0" dirty="0"/>
              <a:t> (</a:t>
            </a:r>
            <a:r>
              <a:rPr lang="fr-FR" altLang="fr-FR" baseline="0" dirty="0" err="1"/>
              <a:t>both</a:t>
            </a:r>
            <a:r>
              <a:rPr lang="fr-FR" altLang="fr-FR" baseline="0" dirty="0"/>
              <a:t> </a:t>
            </a:r>
            <a:r>
              <a:rPr lang="fr-FR" altLang="fr-FR" baseline="0" dirty="0" err="1"/>
              <a:t>upstream</a:t>
            </a:r>
            <a:r>
              <a:rPr lang="fr-FR" altLang="fr-FR" baseline="0" dirty="0"/>
              <a:t> and </a:t>
            </a:r>
            <a:r>
              <a:rPr lang="fr-FR" altLang="fr-FR" baseline="0" dirty="0" err="1"/>
              <a:t>downstream</a:t>
            </a:r>
            <a:r>
              <a:rPr lang="fr-FR" altLang="fr-FR" baseline="0" dirty="0"/>
              <a:t>). And </a:t>
            </a:r>
            <a:r>
              <a:rPr lang="fr-FR" altLang="fr-FR" baseline="0" dirty="0" err="1"/>
              <a:t>with</a:t>
            </a:r>
            <a:r>
              <a:rPr lang="fr-FR" altLang="fr-FR" baseline="0" dirty="0"/>
              <a:t> the </a:t>
            </a:r>
            <a:r>
              <a:rPr lang="fr-FR" altLang="fr-FR" baseline="0" dirty="0" err="1"/>
              <a:t>cartography</a:t>
            </a:r>
            <a:r>
              <a:rPr lang="fr-FR" altLang="fr-FR" baseline="0" dirty="0"/>
              <a:t> </a:t>
            </a:r>
            <a:r>
              <a:rPr lang="fr-FR" altLang="fr-FR" baseline="0" dirty="0" err="1"/>
              <a:t>you’ve</a:t>
            </a:r>
            <a:r>
              <a:rPr lang="fr-FR" altLang="fr-FR" baseline="0" dirty="0"/>
              <a:t> </a:t>
            </a:r>
            <a:r>
              <a:rPr lang="fr-FR" altLang="fr-FR" baseline="0" dirty="0" err="1"/>
              <a:t>designed</a:t>
            </a:r>
            <a:r>
              <a:rPr lang="fr-FR" altLang="fr-FR" baseline="0" dirty="0"/>
              <a:t>, the </a:t>
            </a:r>
            <a:r>
              <a:rPr lang="fr-FR" altLang="fr-FR" baseline="0" dirty="0" err="1"/>
              <a:t>principle</a:t>
            </a:r>
            <a:r>
              <a:rPr lang="fr-FR" altLang="fr-FR" baseline="0" dirty="0"/>
              <a:t> </a:t>
            </a:r>
            <a:r>
              <a:rPr lang="fr-FR" altLang="fr-FR" baseline="0" dirty="0" err="1"/>
              <a:t>that</a:t>
            </a:r>
            <a:r>
              <a:rPr lang="fr-FR" altLang="fr-FR" baseline="0" dirty="0"/>
              <a:t> </a:t>
            </a:r>
            <a:r>
              <a:rPr lang="fr-FR" altLang="fr-FR" baseline="0" dirty="0" err="1"/>
              <a:t>can</a:t>
            </a:r>
            <a:r>
              <a:rPr lang="fr-FR" altLang="fr-FR" baseline="0" dirty="0"/>
              <a:t> help </a:t>
            </a:r>
            <a:r>
              <a:rPr lang="fr-FR" altLang="fr-FR" baseline="0" dirty="0" err="1"/>
              <a:t>you</a:t>
            </a:r>
            <a:r>
              <a:rPr lang="fr-FR" altLang="fr-FR" baseline="0" dirty="0"/>
              <a:t> </a:t>
            </a:r>
            <a:r>
              <a:rPr lang="fr-FR" altLang="fr-FR" baseline="0" dirty="0" err="1"/>
              <a:t>taking</a:t>
            </a:r>
            <a:r>
              <a:rPr lang="fr-FR" altLang="fr-FR" baseline="0" dirty="0"/>
              <a:t> or not </a:t>
            </a:r>
            <a:r>
              <a:rPr lang="fr-FR" altLang="fr-FR" baseline="0" dirty="0" err="1"/>
              <a:t>into</a:t>
            </a:r>
            <a:r>
              <a:rPr lang="fr-FR" altLang="fr-FR" baseline="0" dirty="0"/>
              <a:t> </a:t>
            </a:r>
            <a:r>
              <a:rPr lang="fr-FR" altLang="fr-FR" baseline="0" dirty="0" err="1"/>
              <a:t>account</a:t>
            </a:r>
            <a:r>
              <a:rPr lang="fr-FR" altLang="fr-FR" baseline="0" dirty="0"/>
              <a:t> one </a:t>
            </a:r>
            <a:r>
              <a:rPr lang="fr-FR" altLang="fr-FR" baseline="0" dirty="0" err="1"/>
              <a:t>activity</a:t>
            </a:r>
            <a:r>
              <a:rPr lang="fr-FR" altLang="fr-FR" baseline="0" dirty="0"/>
              <a:t> </a:t>
            </a:r>
            <a:r>
              <a:rPr lang="fr-FR" altLang="fr-FR" baseline="0" dirty="0" err="1"/>
              <a:t>ie</a:t>
            </a:r>
            <a:r>
              <a:rPr lang="fr-FR" altLang="fr-FR" baseline="0" dirty="0"/>
              <a:t> one flow or </a:t>
            </a:r>
            <a:r>
              <a:rPr lang="fr-FR" altLang="fr-FR" baseline="0" dirty="0" err="1"/>
              <a:t>another</a:t>
            </a:r>
            <a:r>
              <a:rPr lang="fr-FR" altLang="fr-FR" baseline="0" dirty="0"/>
              <a:t> </a:t>
            </a:r>
            <a:r>
              <a:rPr lang="fr-FR" altLang="fr-FR" baseline="0" dirty="0" err="1"/>
              <a:t>is</a:t>
            </a:r>
            <a:r>
              <a:rPr lang="fr-FR" altLang="fr-FR" baseline="0" dirty="0"/>
              <a:t> to </a:t>
            </a:r>
            <a:r>
              <a:rPr lang="fr-FR" altLang="fr-FR" baseline="0" dirty="0" err="1"/>
              <a:t>answer</a:t>
            </a:r>
            <a:r>
              <a:rPr lang="fr-FR" altLang="fr-FR" baseline="0" dirty="0"/>
              <a:t> the </a:t>
            </a:r>
            <a:r>
              <a:rPr lang="fr-FR" altLang="fr-FR" baseline="0" dirty="0" err="1"/>
              <a:t>following</a:t>
            </a:r>
            <a:r>
              <a:rPr lang="fr-FR" altLang="fr-FR" baseline="0" dirty="0"/>
              <a:t> question: </a:t>
            </a:r>
            <a:r>
              <a:rPr lang="fr-FR" altLang="fr-FR" baseline="0" dirty="0" err="1"/>
              <a:t>is</a:t>
            </a:r>
            <a:r>
              <a:rPr lang="fr-FR" altLang="fr-FR" baseline="0" dirty="0"/>
              <a:t> </a:t>
            </a:r>
            <a:r>
              <a:rPr lang="fr-FR" altLang="fr-FR" baseline="0" dirty="0" err="1"/>
              <a:t>that</a:t>
            </a:r>
            <a:r>
              <a:rPr lang="fr-FR" altLang="fr-FR" baseline="0" dirty="0"/>
              <a:t> flow </a:t>
            </a:r>
            <a:r>
              <a:rPr lang="fr-FR" altLang="fr-FR" baseline="0" dirty="0" err="1"/>
              <a:t>doesn’t</a:t>
            </a:r>
            <a:r>
              <a:rPr lang="fr-FR" altLang="fr-FR" baseline="0" dirty="0"/>
              <a:t> </a:t>
            </a:r>
            <a:r>
              <a:rPr lang="fr-FR" altLang="fr-FR" baseline="0" dirty="0" err="1"/>
              <a:t>exist</a:t>
            </a:r>
            <a:r>
              <a:rPr lang="fr-FR" altLang="fr-FR" baseline="0" dirty="0"/>
              <a:t>, </a:t>
            </a:r>
            <a:r>
              <a:rPr lang="fr-FR" altLang="fr-FR" baseline="0" dirty="0" err="1"/>
              <a:t>what</a:t>
            </a:r>
            <a:r>
              <a:rPr lang="fr-FR" altLang="fr-FR" baseline="0" dirty="0"/>
              <a:t> </a:t>
            </a:r>
            <a:r>
              <a:rPr lang="fr-FR" altLang="fr-FR" baseline="0" dirty="0" err="1"/>
              <a:t>would</a:t>
            </a:r>
            <a:r>
              <a:rPr lang="fr-FR" altLang="fr-FR" baseline="0" dirty="0"/>
              <a:t> </a:t>
            </a:r>
            <a:r>
              <a:rPr lang="fr-FR" altLang="fr-FR" baseline="0" dirty="0" err="1"/>
              <a:t>happen</a:t>
            </a:r>
            <a:r>
              <a:rPr lang="fr-FR" altLang="fr-FR" baseline="0" dirty="0"/>
              <a:t> to the </a:t>
            </a:r>
            <a:r>
              <a:rPr lang="fr-FR" altLang="fr-FR" baseline="0" dirty="0" err="1"/>
              <a:t>organization</a:t>
            </a:r>
            <a:r>
              <a:rPr lang="fr-FR" altLang="fr-FR" baseline="0" dirty="0"/>
              <a:t>? </a:t>
            </a:r>
            <a:r>
              <a:rPr lang="fr-FR" altLang="fr-FR" baseline="0" dirty="0" err="1"/>
              <a:t>Ould</a:t>
            </a:r>
            <a:r>
              <a:rPr lang="fr-FR" altLang="fr-FR" baseline="0" dirty="0"/>
              <a:t> </a:t>
            </a:r>
            <a:r>
              <a:rPr lang="fr-FR" altLang="fr-FR" baseline="0" dirty="0" err="1"/>
              <a:t>this</a:t>
            </a:r>
            <a:r>
              <a:rPr lang="fr-FR" altLang="fr-FR" baseline="0" dirty="0"/>
              <a:t> have a </a:t>
            </a:r>
            <a:r>
              <a:rPr lang="fr-FR" altLang="fr-FR" baseline="0" dirty="0" err="1"/>
              <a:t>significant</a:t>
            </a:r>
            <a:r>
              <a:rPr lang="fr-FR" altLang="fr-FR" baseline="0" dirty="0"/>
              <a:t> impact or not? For instance if </a:t>
            </a:r>
            <a:r>
              <a:rPr lang="fr-FR" altLang="fr-FR" baseline="0" dirty="0" err="1"/>
              <a:t>congress</a:t>
            </a:r>
            <a:r>
              <a:rPr lang="fr-FR" altLang="fr-FR" baseline="0" dirty="0"/>
              <a:t> participants do not </a:t>
            </a:r>
            <a:r>
              <a:rPr lang="fr-FR" altLang="fr-FR" baseline="0" dirty="0" err="1"/>
              <a:t>travel</a:t>
            </a:r>
            <a:r>
              <a:rPr lang="fr-FR" altLang="fr-FR" baseline="0" dirty="0"/>
              <a:t> </a:t>
            </a:r>
            <a:r>
              <a:rPr lang="fr-FR" altLang="fr-FR" baseline="0" dirty="0" err="1"/>
              <a:t>any</a:t>
            </a:r>
            <a:r>
              <a:rPr lang="fr-FR" altLang="fr-FR" baseline="0" dirty="0"/>
              <a:t> more, </a:t>
            </a:r>
            <a:r>
              <a:rPr lang="fr-FR" altLang="fr-FR" baseline="0" dirty="0" err="1"/>
              <a:t>either</a:t>
            </a:r>
            <a:r>
              <a:rPr lang="fr-FR" altLang="fr-FR" baseline="0" dirty="0"/>
              <a:t> </a:t>
            </a:r>
            <a:r>
              <a:rPr lang="fr-FR" altLang="fr-FR" baseline="0" dirty="0" err="1"/>
              <a:t>becaus</a:t>
            </a:r>
            <a:r>
              <a:rPr lang="fr-FR" altLang="fr-FR" baseline="0" dirty="0"/>
              <a:t> </a:t>
            </a:r>
            <a:r>
              <a:rPr lang="fr-FR" altLang="fr-FR" baseline="0" dirty="0" err="1"/>
              <a:t>they</a:t>
            </a:r>
            <a:r>
              <a:rPr lang="fr-FR" altLang="fr-FR" baseline="0" dirty="0"/>
              <a:t> </a:t>
            </a:r>
            <a:r>
              <a:rPr lang="fr-FR" altLang="fr-FR" baseline="0" dirty="0" err="1"/>
              <a:t>don’t</a:t>
            </a:r>
            <a:r>
              <a:rPr lang="fr-FR" altLang="fr-FR" baseline="0" dirty="0"/>
              <a:t> </a:t>
            </a:r>
            <a:r>
              <a:rPr lang="fr-FR" altLang="fr-FR" baseline="0" dirty="0" err="1"/>
              <a:t>want</a:t>
            </a:r>
            <a:r>
              <a:rPr lang="fr-FR" altLang="fr-FR" baseline="0" dirty="0"/>
              <a:t> to or </a:t>
            </a:r>
            <a:r>
              <a:rPr lang="fr-FR" altLang="fr-FR" baseline="0" dirty="0" err="1"/>
              <a:t>they</a:t>
            </a:r>
            <a:r>
              <a:rPr lang="fr-FR" altLang="fr-FR" baseline="0" dirty="0"/>
              <a:t> </a:t>
            </a:r>
            <a:r>
              <a:rPr lang="fr-FR" altLang="fr-FR" baseline="0" dirty="0" err="1"/>
              <a:t>cannot</a:t>
            </a:r>
            <a:r>
              <a:rPr lang="fr-FR" altLang="fr-FR" baseline="0" dirty="0"/>
              <a:t>. </a:t>
            </a:r>
            <a:r>
              <a:rPr lang="fr-FR" altLang="fr-FR" baseline="0" dirty="0" err="1"/>
              <a:t>What</a:t>
            </a:r>
            <a:r>
              <a:rPr lang="fr-FR" altLang="fr-FR" baseline="0" dirty="0"/>
              <a:t> </a:t>
            </a:r>
            <a:r>
              <a:rPr lang="fr-FR" altLang="fr-FR" baseline="0" dirty="0" err="1"/>
              <a:t>would</a:t>
            </a:r>
            <a:r>
              <a:rPr lang="fr-FR" altLang="fr-FR" baseline="0" dirty="0"/>
              <a:t> </a:t>
            </a:r>
            <a:r>
              <a:rPr lang="fr-FR" altLang="fr-FR" baseline="0" dirty="0" err="1"/>
              <a:t>happen</a:t>
            </a:r>
            <a:r>
              <a:rPr lang="fr-FR" altLang="fr-FR" baseline="0" dirty="0"/>
              <a:t> to the </a:t>
            </a:r>
            <a:r>
              <a:rPr lang="fr-FR" altLang="fr-FR" baseline="0" dirty="0" err="1"/>
              <a:t>organizing</a:t>
            </a:r>
            <a:r>
              <a:rPr lang="fr-FR" altLang="fr-FR" baseline="0" dirty="0"/>
              <a:t> </a:t>
            </a:r>
            <a:r>
              <a:rPr lang="fr-FR" altLang="fr-FR" baseline="0" dirty="0" err="1"/>
              <a:t>company</a:t>
            </a:r>
            <a:r>
              <a:rPr lang="fr-FR" altLang="fr-FR" baseline="0" dirty="0"/>
              <a:t>? In </a:t>
            </a:r>
            <a:r>
              <a:rPr lang="fr-FR" altLang="fr-FR" baseline="0" dirty="0" err="1"/>
              <a:t>doing</a:t>
            </a:r>
            <a:r>
              <a:rPr lang="fr-FR" altLang="fr-FR" baseline="0" dirty="0"/>
              <a:t> </a:t>
            </a:r>
            <a:r>
              <a:rPr lang="fr-FR" altLang="fr-FR" baseline="0" dirty="0" err="1"/>
              <a:t>so</a:t>
            </a:r>
            <a:r>
              <a:rPr lang="fr-FR" altLang="fr-FR" baseline="0" dirty="0"/>
              <a:t>, </a:t>
            </a:r>
            <a:r>
              <a:rPr lang="fr-FR" altLang="fr-FR" baseline="0" dirty="0" err="1"/>
              <a:t>you’ll</a:t>
            </a:r>
            <a:r>
              <a:rPr lang="fr-FR" altLang="fr-FR" baseline="0" dirty="0"/>
              <a:t> </a:t>
            </a:r>
            <a:r>
              <a:rPr lang="fr-FR" altLang="fr-FR" baseline="0" dirty="0" err="1"/>
              <a:t>rapidly</a:t>
            </a:r>
            <a:r>
              <a:rPr lang="fr-FR" altLang="fr-FR" baseline="0" dirty="0"/>
              <a:t> </a:t>
            </a:r>
            <a:r>
              <a:rPr lang="fr-FR" altLang="fr-FR" baseline="0" dirty="0" err="1"/>
              <a:t>see</a:t>
            </a:r>
            <a:r>
              <a:rPr lang="fr-FR" altLang="fr-FR" baseline="0" dirty="0"/>
              <a:t> </a:t>
            </a:r>
            <a:r>
              <a:rPr lang="fr-FR" altLang="fr-FR" baseline="0" dirty="0" err="1"/>
              <a:t>that</a:t>
            </a:r>
            <a:r>
              <a:rPr lang="fr-FR" altLang="fr-FR" baseline="0" dirty="0"/>
              <a:t> </a:t>
            </a:r>
            <a:r>
              <a:rPr lang="fr-FR" altLang="fr-FR" baseline="0" dirty="0" err="1"/>
              <a:t>very</a:t>
            </a:r>
            <a:r>
              <a:rPr lang="fr-FR" altLang="fr-FR" baseline="0" dirty="0"/>
              <a:t> few flow, if </a:t>
            </a:r>
            <a:r>
              <a:rPr lang="fr-FR" altLang="fr-FR" baseline="0" dirty="0" err="1"/>
              <a:t>any</a:t>
            </a:r>
            <a:r>
              <a:rPr lang="fr-FR" altLang="fr-FR" baseline="0" dirty="0"/>
              <a:t> are not essential to an </a:t>
            </a:r>
            <a:r>
              <a:rPr lang="fr-FR" altLang="fr-FR" baseline="0" dirty="0" err="1"/>
              <a:t>organization</a:t>
            </a:r>
            <a:r>
              <a:rPr lang="fr-FR" altLang="fr-FR" baseline="0" dirty="0"/>
              <a:t>. </a:t>
            </a:r>
            <a:r>
              <a:rPr lang="fr-FR" altLang="fr-FR" baseline="0" dirty="0" err="1"/>
              <a:t>Therefore</a:t>
            </a:r>
            <a:r>
              <a:rPr lang="fr-FR" altLang="fr-FR" baseline="0" dirty="0"/>
              <a:t>, </a:t>
            </a:r>
            <a:r>
              <a:rPr lang="fr-FR" altLang="fr-FR" baseline="0" dirty="0" err="1"/>
              <a:t>what</a:t>
            </a:r>
            <a:r>
              <a:rPr lang="fr-FR" altLang="fr-FR" baseline="0" dirty="0"/>
              <a:t> has to </a:t>
            </a:r>
            <a:r>
              <a:rPr lang="fr-FR" altLang="fr-FR" baseline="0" dirty="0" err="1"/>
              <a:t>be</a:t>
            </a:r>
            <a:r>
              <a:rPr lang="fr-FR" altLang="fr-FR" baseline="0" dirty="0"/>
              <a:t> </a:t>
            </a:r>
            <a:r>
              <a:rPr lang="fr-FR" altLang="fr-FR" baseline="0" dirty="0" err="1"/>
              <a:t>taken</a:t>
            </a:r>
            <a:r>
              <a:rPr lang="fr-FR" altLang="fr-FR" baseline="0" dirty="0"/>
              <a:t> </a:t>
            </a:r>
            <a:r>
              <a:rPr lang="fr-FR" altLang="fr-FR" baseline="0" dirty="0" err="1"/>
              <a:t>into</a:t>
            </a:r>
            <a:r>
              <a:rPr lang="fr-FR" altLang="fr-FR" baseline="0" dirty="0"/>
              <a:t> </a:t>
            </a:r>
            <a:r>
              <a:rPr lang="fr-FR" altLang="fr-FR" baseline="0" dirty="0" err="1"/>
              <a:t>account</a:t>
            </a:r>
            <a:r>
              <a:rPr lang="fr-FR" altLang="fr-FR" baseline="0" dirty="0"/>
              <a:t> for a </a:t>
            </a:r>
            <a:r>
              <a:rPr lang="fr-FR" altLang="fr-FR" baseline="0" dirty="0" err="1"/>
              <a:t>complete</a:t>
            </a:r>
            <a:r>
              <a:rPr lang="fr-FR" altLang="fr-FR" baseline="0" dirty="0"/>
              <a:t> </a:t>
            </a:r>
            <a:r>
              <a:rPr lang="fr-FR" altLang="fr-FR" baseline="0" dirty="0" err="1"/>
              <a:t>carbon</a:t>
            </a:r>
            <a:r>
              <a:rPr lang="fr-FR" altLang="fr-FR" baseline="0" dirty="0"/>
              <a:t> </a:t>
            </a:r>
            <a:r>
              <a:rPr lang="fr-FR" altLang="fr-FR" baseline="0" dirty="0" err="1"/>
              <a:t>footprint</a:t>
            </a:r>
            <a:r>
              <a:rPr lang="fr-FR" altLang="fr-FR" baseline="0" dirty="0"/>
              <a:t>, </a:t>
            </a:r>
            <a:r>
              <a:rPr lang="fr-FR" altLang="fr-FR" baseline="0" dirty="0" err="1"/>
              <a:t>will</a:t>
            </a:r>
            <a:r>
              <a:rPr lang="fr-FR" altLang="fr-FR" baseline="0" dirty="0"/>
              <a:t> </a:t>
            </a:r>
            <a:r>
              <a:rPr lang="fr-FR" altLang="fr-FR" baseline="0" dirty="0" err="1"/>
              <a:t>be</a:t>
            </a:r>
            <a:r>
              <a:rPr lang="fr-FR" altLang="fr-FR" baseline="0" dirty="0"/>
              <a:t> </a:t>
            </a:r>
            <a:r>
              <a:rPr lang="fr-FR" altLang="fr-FR" baseline="0" dirty="0" err="1"/>
              <a:t>quite</a:t>
            </a:r>
            <a:r>
              <a:rPr lang="fr-FR" altLang="fr-FR" baseline="0" dirty="0"/>
              <a:t> a large </a:t>
            </a:r>
            <a:r>
              <a:rPr lang="fr-FR" altLang="fr-FR" baseline="0" dirty="0" err="1"/>
              <a:t>perimeter</a:t>
            </a:r>
            <a:r>
              <a:rPr lang="fr-FR" altLang="fr-FR" baseline="0" dirty="0"/>
              <a:t> </a:t>
            </a:r>
            <a:r>
              <a:rPr lang="fr-FR" altLang="fr-FR" baseline="0" dirty="0" err="1"/>
              <a:t>from</a:t>
            </a:r>
            <a:r>
              <a:rPr lang="fr-FR" altLang="fr-FR" baseline="0" dirty="0"/>
              <a:t> the </a:t>
            </a:r>
            <a:r>
              <a:rPr lang="fr-FR" altLang="fr-FR" baseline="0" dirty="0" err="1"/>
              <a:t>upstream</a:t>
            </a:r>
            <a:r>
              <a:rPr lang="fr-FR" altLang="fr-FR" baseline="0" dirty="0"/>
              <a:t> to the </a:t>
            </a:r>
            <a:r>
              <a:rPr lang="fr-FR" altLang="fr-FR" baseline="0" dirty="0" err="1"/>
              <a:t>downstream</a:t>
            </a:r>
            <a:r>
              <a:rPr lang="fr-FR" altLang="fr-FR" baseline="0" dirty="0"/>
              <a:t>. </a:t>
            </a:r>
          </a:p>
          <a:p>
            <a:pPr eaLnBrk="1" hangingPunct="1">
              <a:spcBef>
                <a:spcPct val="0"/>
              </a:spcBef>
              <a:buFontTx/>
              <a:buNone/>
            </a:pPr>
            <a:r>
              <a:rPr lang="fr-FR" altLang="fr-FR" baseline="0" dirty="0" err="1"/>
              <a:t>After</a:t>
            </a:r>
            <a:r>
              <a:rPr lang="fr-FR" altLang="fr-FR" baseline="0" dirty="0"/>
              <a:t> </a:t>
            </a:r>
            <a:r>
              <a:rPr lang="fr-FR" altLang="fr-FR" baseline="0" dirty="0" err="1"/>
              <a:t>you</a:t>
            </a:r>
            <a:r>
              <a:rPr lang="fr-FR" altLang="fr-FR" baseline="0" dirty="0"/>
              <a:t> </a:t>
            </a:r>
            <a:r>
              <a:rPr lang="fr-FR" altLang="fr-FR" baseline="0" dirty="0" err="1"/>
              <a:t>might</a:t>
            </a:r>
            <a:r>
              <a:rPr lang="fr-FR" altLang="fr-FR" baseline="0" dirty="0"/>
              <a:t> have more or </a:t>
            </a:r>
            <a:r>
              <a:rPr lang="fr-FR" altLang="fr-FR" baseline="0" dirty="0" err="1"/>
              <a:t>less</a:t>
            </a:r>
            <a:r>
              <a:rPr lang="fr-FR" altLang="fr-FR" baseline="0" dirty="0"/>
              <a:t> </a:t>
            </a:r>
            <a:r>
              <a:rPr lang="fr-FR" altLang="fr-FR" baseline="0" dirty="0" err="1"/>
              <a:t>difficulties</a:t>
            </a:r>
            <a:r>
              <a:rPr lang="fr-FR" altLang="fr-FR" baseline="0" dirty="0"/>
              <a:t> to </a:t>
            </a:r>
            <a:r>
              <a:rPr lang="fr-FR" altLang="fr-FR" baseline="0" dirty="0" err="1"/>
              <a:t>get</a:t>
            </a:r>
            <a:r>
              <a:rPr lang="fr-FR" altLang="fr-FR" baseline="0" dirty="0"/>
              <a:t> the </a:t>
            </a:r>
            <a:r>
              <a:rPr lang="fr-FR" altLang="fr-FR" baseline="0" dirty="0" err="1"/>
              <a:t>activity</a:t>
            </a:r>
            <a:r>
              <a:rPr lang="fr-FR" altLang="fr-FR" baseline="0" dirty="0"/>
              <a:t> data </a:t>
            </a:r>
            <a:r>
              <a:rPr lang="fr-FR" altLang="fr-FR" baseline="0" dirty="0" err="1"/>
              <a:t>that</a:t>
            </a:r>
            <a:r>
              <a:rPr lang="fr-FR" altLang="fr-FR" baseline="0" dirty="0"/>
              <a:t> are </a:t>
            </a:r>
            <a:r>
              <a:rPr lang="fr-FR" altLang="fr-FR" baseline="0" dirty="0" err="1"/>
              <a:t>necessary</a:t>
            </a:r>
            <a:r>
              <a:rPr lang="fr-FR" altLang="fr-FR" baseline="0" dirty="0"/>
              <a:t> for the </a:t>
            </a:r>
            <a:r>
              <a:rPr lang="fr-FR" altLang="fr-FR" baseline="0" dirty="0" err="1"/>
              <a:t>calculation</a:t>
            </a:r>
            <a:r>
              <a:rPr lang="fr-FR" altLang="fr-FR" baseline="0" dirty="0"/>
              <a:t>. But </a:t>
            </a:r>
            <a:r>
              <a:rPr lang="fr-FR" altLang="fr-FR" baseline="0" dirty="0" err="1"/>
              <a:t>that</a:t>
            </a:r>
            <a:r>
              <a:rPr lang="fr-FR" altLang="fr-FR" baseline="0" dirty="0"/>
              <a:t> </a:t>
            </a:r>
            <a:r>
              <a:rPr lang="fr-FR" altLang="fr-FR" baseline="0" dirty="0" err="1"/>
              <a:t>should</a:t>
            </a:r>
            <a:r>
              <a:rPr lang="fr-FR" altLang="fr-FR" baseline="0" dirty="0"/>
              <a:t> not </a:t>
            </a:r>
            <a:r>
              <a:rPr lang="fr-FR" altLang="fr-FR" baseline="0" dirty="0" err="1"/>
              <a:t>be</a:t>
            </a:r>
            <a:r>
              <a:rPr lang="fr-FR" altLang="fr-FR" baseline="0" dirty="0"/>
              <a:t> a </a:t>
            </a:r>
            <a:r>
              <a:rPr lang="fr-FR" altLang="fr-FR" baseline="0" dirty="0" err="1"/>
              <a:t>reason</a:t>
            </a:r>
            <a:r>
              <a:rPr lang="fr-FR" altLang="fr-FR" baseline="0" dirty="0"/>
              <a:t> to not </a:t>
            </a:r>
            <a:r>
              <a:rPr lang="fr-FR" altLang="fr-FR" baseline="0" dirty="0" err="1"/>
              <a:t>include</a:t>
            </a:r>
            <a:r>
              <a:rPr lang="fr-FR" altLang="fr-FR" baseline="0" dirty="0"/>
              <a:t> one </a:t>
            </a:r>
            <a:r>
              <a:rPr lang="fr-FR" altLang="fr-FR" baseline="0" dirty="0" err="1"/>
              <a:t>given</a:t>
            </a:r>
            <a:r>
              <a:rPr lang="fr-FR" altLang="fr-FR" baseline="0" dirty="0"/>
              <a:t> flow in the </a:t>
            </a:r>
            <a:r>
              <a:rPr lang="fr-FR" altLang="fr-FR" baseline="0" dirty="0" err="1"/>
              <a:t>perimeter</a:t>
            </a:r>
            <a:r>
              <a:rPr lang="fr-FR" altLang="fr-FR" baseline="0" dirty="0"/>
              <a:t>.</a:t>
            </a:r>
            <a:endParaRPr lang="fr-FR" altLang="fr-FR" dirty="0"/>
          </a:p>
        </p:txBody>
      </p:sp>
      <p:sp>
        <p:nvSpPr>
          <p:cNvPr id="45061" name="Espace réservé de l'en-tête 3"/>
          <p:cNvSpPr txBox="1">
            <a:spLocks noGrp="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fr-FR" altLang="fr-FR" sz="1300"/>
              <a:t>ADEME Formation - Edition 2007                                                                                 </a:t>
            </a:r>
          </a:p>
        </p:txBody>
      </p:sp>
      <p:sp>
        <p:nvSpPr>
          <p:cNvPr id="45062" name="Espace réservé du pied de page 4"/>
          <p:cNvSpPr txBox="1">
            <a:spLocks noGrp="1"/>
          </p:cNvSpPr>
          <p:nvPr/>
        </p:nvSpPr>
        <p:spPr bwMode="auto">
          <a:xfrm>
            <a:off x="400050" y="9723438"/>
            <a:ext cx="39385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nchor="b"/>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fr-FR" altLang="fr-FR" sz="1300"/>
              <a:t>BILAN CARBONE</a:t>
            </a:r>
          </a:p>
        </p:txBody>
      </p:sp>
      <p:sp>
        <p:nvSpPr>
          <p:cNvPr id="45063" name="Espace réservé du numéro de diapositive 5"/>
          <p:cNvSpPr txBox="1">
            <a:spLocks noGrp="1"/>
          </p:cNvSpPr>
          <p:nvPr/>
        </p:nvSpPr>
        <p:spPr bwMode="auto">
          <a:xfrm>
            <a:off x="4024313"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nchor="b"/>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A7B2B48-2DDD-49FB-ABA8-FEB606D0FABB}" type="slidenum">
              <a:rPr lang="fr-FR" altLang="fr-FR" sz="1300"/>
              <a:pPr algn="r" eaLnBrk="1" hangingPunct="1">
                <a:spcBef>
                  <a:spcPct val="0"/>
                </a:spcBef>
              </a:pPr>
              <a:t>4</a:t>
            </a:fld>
            <a:endParaRPr lang="fr-FR" altLang="fr-FR" sz="1300"/>
          </a:p>
        </p:txBody>
      </p:sp>
    </p:spTree>
    <p:extLst>
      <p:ext uri="{BB962C8B-B14F-4D97-AF65-F5344CB8AC3E}">
        <p14:creationId xmlns:p14="http://schemas.microsoft.com/office/powerpoint/2010/main" val="3199103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4294967295"/>
          </p:nvPr>
        </p:nvSpPr>
        <p:spPr bwMode="auto">
          <a:xfrm>
            <a:off x="4024313" y="9721850"/>
            <a:ext cx="3076575"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77" tIns="48189" rIns="96377" bIns="48189"/>
          <a:lstStyle>
            <a:lvl1pPr defTabSz="1128713">
              <a:spcBef>
                <a:spcPct val="30000"/>
              </a:spcBef>
              <a:defRPr sz="1200">
                <a:solidFill>
                  <a:schemeClr val="tx1"/>
                </a:solidFill>
                <a:latin typeface="Calibri" panose="020F0502020204030204" pitchFamily="34" charset="0"/>
              </a:defRPr>
            </a:lvl1pPr>
            <a:lvl2pPr marL="742950" indent="-285750" defTabSz="1128713">
              <a:spcBef>
                <a:spcPct val="30000"/>
              </a:spcBef>
              <a:defRPr sz="1200">
                <a:solidFill>
                  <a:schemeClr val="tx1"/>
                </a:solidFill>
                <a:latin typeface="Calibri" panose="020F0502020204030204" pitchFamily="34" charset="0"/>
              </a:defRPr>
            </a:lvl2pPr>
            <a:lvl3pPr marL="1143000" indent="-228600" defTabSz="1128713">
              <a:spcBef>
                <a:spcPct val="30000"/>
              </a:spcBef>
              <a:defRPr sz="1200">
                <a:solidFill>
                  <a:schemeClr val="tx1"/>
                </a:solidFill>
                <a:latin typeface="Calibri" panose="020F0502020204030204" pitchFamily="34" charset="0"/>
              </a:defRPr>
            </a:lvl3pPr>
            <a:lvl4pPr marL="1600200" indent="-228600" defTabSz="1128713">
              <a:spcBef>
                <a:spcPct val="30000"/>
              </a:spcBef>
              <a:defRPr sz="1200">
                <a:solidFill>
                  <a:schemeClr val="tx1"/>
                </a:solidFill>
                <a:latin typeface="Calibri" panose="020F0502020204030204" pitchFamily="34" charset="0"/>
              </a:defRPr>
            </a:lvl4pPr>
            <a:lvl5pPr marL="2057400" indent="-228600" defTabSz="1128713">
              <a:spcBef>
                <a:spcPct val="30000"/>
              </a:spcBef>
              <a:defRPr sz="1200">
                <a:solidFill>
                  <a:schemeClr val="tx1"/>
                </a:solidFill>
                <a:latin typeface="Calibri" panose="020F0502020204030204" pitchFamily="34" charset="0"/>
              </a:defRPr>
            </a:lvl5pPr>
            <a:lvl6pPr marL="2514600" indent="-228600" defTabSz="11287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1287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1287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1287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090323A-C911-4CD5-97C5-979E48DECA14}" type="slidenum">
              <a:rPr lang="fr-FR" altLang="fr-FR" sz="1300"/>
              <a:pPr eaLnBrk="1" hangingPunct="1">
                <a:spcBef>
                  <a:spcPct val="0"/>
                </a:spcBef>
              </a:pPr>
              <a:t>5</a:t>
            </a:fld>
            <a:endParaRPr lang="fr-FR" altLang="fr-FR" sz="1300"/>
          </a:p>
        </p:txBody>
      </p:sp>
      <p:sp>
        <p:nvSpPr>
          <p:cNvPr id="47107" name="Rectangle 2"/>
          <p:cNvSpPr txBox="1">
            <a:spLocks noGrp="1" noChangeArrowheads="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fr-FR" altLang="fr-FR" sz="1300"/>
              <a:t>ADEME Formation - Edition 2007                                                                                 </a:t>
            </a:r>
          </a:p>
        </p:txBody>
      </p:sp>
      <p:sp>
        <p:nvSpPr>
          <p:cNvPr id="47108" name="Rectangle 6"/>
          <p:cNvSpPr txBox="1">
            <a:spLocks noGrp="1" noChangeArrowheads="1"/>
          </p:cNvSpPr>
          <p:nvPr/>
        </p:nvSpPr>
        <p:spPr bwMode="auto">
          <a:xfrm>
            <a:off x="400050" y="9723438"/>
            <a:ext cx="39385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nchor="b"/>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fr-FR" altLang="fr-FR" sz="1300"/>
              <a:t>BILAN CARBONE</a:t>
            </a:r>
          </a:p>
        </p:txBody>
      </p:sp>
      <p:sp>
        <p:nvSpPr>
          <p:cNvPr id="47109" name="Rectangle 7"/>
          <p:cNvSpPr txBox="1">
            <a:spLocks noGrp="1" noChangeArrowheads="1"/>
          </p:cNvSpPr>
          <p:nvPr/>
        </p:nvSpPr>
        <p:spPr bwMode="auto">
          <a:xfrm>
            <a:off x="4024313"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nchor="b"/>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850931A-5388-4A47-AE88-BFFA08B7F607}" type="slidenum">
              <a:rPr lang="fr-FR" altLang="fr-FR" sz="1300"/>
              <a:pPr algn="r" eaLnBrk="1" hangingPunct="1">
                <a:spcBef>
                  <a:spcPct val="0"/>
                </a:spcBef>
              </a:pPr>
              <a:t>5</a:t>
            </a:fld>
            <a:endParaRPr lang="fr-FR" altLang="fr-FR" sz="1300"/>
          </a:p>
        </p:txBody>
      </p:sp>
      <p:sp>
        <p:nvSpPr>
          <p:cNvPr id="47110" name="Rectangle 2"/>
          <p:cNvSpPr>
            <a:spLocks noGrp="1" noRot="1" noChangeAspect="1" noChangeArrowheads="1" noTextEdit="1"/>
          </p:cNvSpPr>
          <p:nvPr>
            <p:ph type="sldImg"/>
          </p:nvPr>
        </p:nvSpPr>
        <p:spPr bwMode="auto">
          <a:xfrm>
            <a:off x="141288" y="768350"/>
            <a:ext cx="6823075"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11" name="Rectangle 3"/>
          <p:cNvSpPr>
            <a:spLocks noGrp="1" noChangeArrowheads="1"/>
          </p:cNvSpPr>
          <p:nvPr>
            <p:ph type="body" idx="1"/>
          </p:nvPr>
        </p:nvSpPr>
        <p:spPr bwMode="auto">
          <a:xfrm>
            <a:off x="949325" y="4862513"/>
            <a:ext cx="5203825" cy="4603750"/>
          </a:xfrm>
          <a:solidFill>
            <a:srgbClr val="FFFFFF"/>
          </a:solidFill>
          <a:ln>
            <a:solidFill>
              <a:srgbClr val="000000"/>
            </a:solidFill>
            <a:miter lim="800000"/>
            <a:headEnd/>
            <a:tailEnd/>
          </a:ln>
        </p:spPr>
        <p:txBody>
          <a:bodyPr wrap="square" lIns="94835" tIns="47419" rIns="94835" bIns="47419" numCol="1" anchor="t" anchorCtr="0" compatLnSpc="1">
            <a:prstTxWarp prst="textNoShape">
              <a:avLst/>
            </a:prstTxWarp>
          </a:bodyPr>
          <a:lstStyle/>
          <a:p>
            <a:pPr eaLnBrk="1" hangingPunct="1">
              <a:spcBef>
                <a:spcPct val="0"/>
              </a:spcBef>
            </a:pPr>
            <a:r>
              <a:rPr lang="fr-FR" altLang="fr-FR" dirty="0" err="1"/>
              <a:t>Here</a:t>
            </a:r>
            <a:r>
              <a:rPr lang="fr-FR" altLang="fr-FR" dirty="0"/>
              <a:t> </a:t>
            </a:r>
            <a:r>
              <a:rPr lang="fr-FR" altLang="fr-FR" dirty="0" err="1"/>
              <a:t>is</a:t>
            </a:r>
            <a:r>
              <a:rPr lang="fr-FR" altLang="fr-FR" dirty="0"/>
              <a:t> an </a:t>
            </a:r>
            <a:r>
              <a:rPr lang="fr-FR" altLang="fr-FR" dirty="0" err="1"/>
              <a:t>example</a:t>
            </a:r>
            <a:r>
              <a:rPr lang="fr-FR" altLang="fr-FR" dirty="0"/>
              <a:t> of a </a:t>
            </a:r>
            <a:r>
              <a:rPr lang="fr-FR" altLang="fr-FR" dirty="0" err="1"/>
              <a:t>very</a:t>
            </a:r>
            <a:r>
              <a:rPr lang="fr-FR" altLang="fr-FR" dirty="0"/>
              <a:t> </a:t>
            </a:r>
            <a:r>
              <a:rPr lang="fr-FR" altLang="fr-FR" dirty="0" err="1"/>
              <a:t>simplified</a:t>
            </a:r>
            <a:r>
              <a:rPr lang="fr-FR" altLang="fr-FR" dirty="0"/>
              <a:t> </a:t>
            </a:r>
            <a:r>
              <a:rPr lang="fr-FR" altLang="fr-FR" dirty="0" err="1"/>
              <a:t>cartography</a:t>
            </a:r>
            <a:r>
              <a:rPr lang="fr-FR" altLang="fr-FR" dirty="0"/>
              <a:t> of </a:t>
            </a:r>
            <a:r>
              <a:rPr lang="fr-FR" altLang="fr-FR" dirty="0" err="1"/>
              <a:t>flows</a:t>
            </a:r>
            <a:r>
              <a:rPr lang="fr-FR" altLang="fr-FR" dirty="0"/>
              <a:t>.</a:t>
            </a:r>
            <a:r>
              <a:rPr lang="fr-FR" altLang="fr-FR" baseline="0" dirty="0"/>
              <a:t> In « real life » </a:t>
            </a:r>
            <a:r>
              <a:rPr lang="fr-FR" altLang="fr-FR" baseline="0" dirty="0" err="1"/>
              <a:t>that</a:t>
            </a:r>
            <a:r>
              <a:rPr lang="fr-FR" altLang="fr-FR" baseline="0" dirty="0"/>
              <a:t> </a:t>
            </a:r>
            <a:r>
              <a:rPr lang="fr-FR" altLang="fr-FR" baseline="0" dirty="0" err="1"/>
              <a:t>could</a:t>
            </a:r>
            <a:r>
              <a:rPr lang="fr-FR" altLang="fr-FR" baseline="0" dirty="0"/>
              <a:t> </a:t>
            </a:r>
            <a:r>
              <a:rPr lang="fr-FR" altLang="fr-FR" baseline="0" dirty="0" err="1"/>
              <a:t>be</a:t>
            </a:r>
            <a:r>
              <a:rPr lang="fr-FR" altLang="fr-FR" baseline="0" dirty="0"/>
              <a:t> </a:t>
            </a:r>
            <a:r>
              <a:rPr lang="fr-FR" altLang="fr-FR" baseline="0" dirty="0" err="1"/>
              <a:t>much</a:t>
            </a:r>
            <a:r>
              <a:rPr lang="fr-FR" altLang="fr-FR" baseline="0" dirty="0"/>
              <a:t> more </a:t>
            </a:r>
            <a:r>
              <a:rPr lang="fr-FR" altLang="fr-FR" baseline="0" dirty="0" err="1"/>
              <a:t>complex</a:t>
            </a:r>
            <a:r>
              <a:rPr lang="fr-FR" altLang="fr-FR" baseline="0" dirty="0"/>
              <a:t>.</a:t>
            </a:r>
            <a:endParaRPr lang="fr-FR" altLang="fr-FR" dirty="0"/>
          </a:p>
        </p:txBody>
      </p:sp>
    </p:spTree>
    <p:extLst>
      <p:ext uri="{BB962C8B-B14F-4D97-AF65-F5344CB8AC3E}">
        <p14:creationId xmlns:p14="http://schemas.microsoft.com/office/powerpoint/2010/main" val="3236663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4294967295"/>
          </p:nvPr>
        </p:nvSpPr>
        <p:spPr bwMode="auto">
          <a:xfrm>
            <a:off x="4024313" y="9721850"/>
            <a:ext cx="3076575" cy="511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77" tIns="48189" rIns="96377" bIns="48189"/>
          <a:lstStyle>
            <a:lvl1pPr defTabSz="1128713">
              <a:spcBef>
                <a:spcPct val="30000"/>
              </a:spcBef>
              <a:defRPr sz="1200">
                <a:solidFill>
                  <a:schemeClr val="tx1"/>
                </a:solidFill>
                <a:latin typeface="Calibri" panose="020F0502020204030204" pitchFamily="34" charset="0"/>
              </a:defRPr>
            </a:lvl1pPr>
            <a:lvl2pPr marL="742950" indent="-285750" defTabSz="1128713">
              <a:spcBef>
                <a:spcPct val="30000"/>
              </a:spcBef>
              <a:defRPr sz="1200">
                <a:solidFill>
                  <a:schemeClr val="tx1"/>
                </a:solidFill>
                <a:latin typeface="Calibri" panose="020F0502020204030204" pitchFamily="34" charset="0"/>
              </a:defRPr>
            </a:lvl2pPr>
            <a:lvl3pPr marL="1143000" indent="-228600" defTabSz="1128713">
              <a:spcBef>
                <a:spcPct val="30000"/>
              </a:spcBef>
              <a:defRPr sz="1200">
                <a:solidFill>
                  <a:schemeClr val="tx1"/>
                </a:solidFill>
                <a:latin typeface="Calibri" panose="020F0502020204030204" pitchFamily="34" charset="0"/>
              </a:defRPr>
            </a:lvl3pPr>
            <a:lvl4pPr marL="1600200" indent="-228600" defTabSz="1128713">
              <a:spcBef>
                <a:spcPct val="30000"/>
              </a:spcBef>
              <a:defRPr sz="1200">
                <a:solidFill>
                  <a:schemeClr val="tx1"/>
                </a:solidFill>
                <a:latin typeface="Calibri" panose="020F0502020204030204" pitchFamily="34" charset="0"/>
              </a:defRPr>
            </a:lvl4pPr>
            <a:lvl5pPr marL="2057400" indent="-228600" defTabSz="1128713">
              <a:spcBef>
                <a:spcPct val="30000"/>
              </a:spcBef>
              <a:defRPr sz="1200">
                <a:solidFill>
                  <a:schemeClr val="tx1"/>
                </a:solidFill>
                <a:latin typeface="Calibri" panose="020F0502020204030204" pitchFamily="34" charset="0"/>
              </a:defRPr>
            </a:lvl5pPr>
            <a:lvl6pPr marL="2514600" indent="-228600" defTabSz="11287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1287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1287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1287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8318392-AC0F-47FE-837E-67EEF1B8C509}" type="slidenum">
              <a:rPr lang="fr-FR" altLang="fr-FR" sz="1300"/>
              <a:pPr eaLnBrk="1" hangingPunct="1">
                <a:spcBef>
                  <a:spcPct val="0"/>
                </a:spcBef>
              </a:pPr>
              <a:t>6</a:t>
            </a:fld>
            <a:endParaRPr lang="fr-FR" altLang="fr-FR" sz="1300"/>
          </a:p>
        </p:txBody>
      </p:sp>
      <p:sp>
        <p:nvSpPr>
          <p:cNvPr id="49155" name="Espace réservé de l'image des diapositives 1"/>
          <p:cNvSpPr>
            <a:spLocks noGrp="1" noRot="1" noChangeAspect="1" noTextEdit="1"/>
          </p:cNvSpPr>
          <p:nvPr>
            <p:ph type="sldImg"/>
          </p:nvPr>
        </p:nvSpPr>
        <p:spPr bwMode="auto">
          <a:xfrm>
            <a:off x="-63500" y="769938"/>
            <a:ext cx="7199313" cy="4051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Espace réservé des commentaires 2"/>
          <p:cNvSpPr>
            <a:spLocks noGrp="1"/>
          </p:cNvSpPr>
          <p:nvPr>
            <p:ph type="body" idx="1"/>
          </p:nvPr>
        </p:nvSpPr>
        <p:spPr bwMode="auto">
          <a:xfrm>
            <a:off x="560388" y="4862513"/>
            <a:ext cx="5948362" cy="460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835" tIns="47419" rIns="94835" bIns="47419" numCol="1" anchor="t" anchorCtr="0" compatLnSpc="1">
            <a:prstTxWarp prst="textNoShape">
              <a:avLst/>
            </a:prstTxWarp>
          </a:bodyPr>
          <a:lstStyle/>
          <a:p>
            <a:pPr eaLnBrk="1" hangingPunct="1">
              <a:spcBef>
                <a:spcPct val="0"/>
              </a:spcBef>
              <a:buFontTx/>
              <a:buNone/>
            </a:pPr>
            <a:r>
              <a:rPr lang="en-US" altLang="fr-FR" noProof="0" dirty="0"/>
              <a:t>Going back to our examples of the beginning, if we apply the principles</a:t>
            </a:r>
            <a:r>
              <a:rPr lang="en-US" altLang="fr-FR" baseline="0" noProof="0" dirty="0"/>
              <a:t> I just developed, we have:</a:t>
            </a:r>
          </a:p>
          <a:p>
            <a:pPr marL="171450" indent="-171450" eaLnBrk="1" hangingPunct="1">
              <a:spcBef>
                <a:spcPct val="0"/>
              </a:spcBef>
              <a:buFontTx/>
              <a:buChar char="-"/>
            </a:pPr>
            <a:r>
              <a:rPr lang="en-US" altLang="fr-FR" baseline="0" noProof="0" dirty="0"/>
              <a:t>For all there are « obvious » sources of emissions such as, direct energy consumption, employees transportation, or material purchase.</a:t>
            </a:r>
          </a:p>
          <a:p>
            <a:pPr marL="171450" indent="-171450" eaLnBrk="1" hangingPunct="1">
              <a:spcBef>
                <a:spcPct val="0"/>
              </a:spcBef>
              <a:buFontTx/>
              <a:buChar char="-"/>
            </a:pPr>
            <a:r>
              <a:rPr lang="en-US" altLang="fr-FR" baseline="0" noProof="0" dirty="0"/>
              <a:t>Generally things are less obvious for the indirect sources, and more specifically for the downstream ones. In the case of congress organizer the main source will be transportation of congress participant, and their accommodation. For the car manufacturer the energy consumption during the complete life of the car sold is an important part of the footprint. For local authorities, beyond their « obvious » sources, they have to take into account all emissions related to their official competencies, </a:t>
            </a:r>
            <a:r>
              <a:rPr lang="en-US" altLang="fr-FR" baseline="0" noProof="0" dirty="0" err="1"/>
              <a:t>ie</a:t>
            </a:r>
            <a:r>
              <a:rPr lang="en-US" altLang="fr-FR" baseline="0" noProof="0" dirty="0"/>
              <a:t> all the services they deliver to the population (transports, education, road maintenance </a:t>
            </a:r>
            <a:r>
              <a:rPr lang="en-US" altLang="fr-FR" baseline="0" noProof="0" dirty="0" err="1"/>
              <a:t>etc</a:t>
            </a:r>
            <a:r>
              <a:rPr lang="en-US" altLang="fr-FR" baseline="0" noProof="0" dirty="0"/>
              <a:t>…)</a:t>
            </a:r>
            <a:endParaRPr lang="en-US" altLang="fr-FR" noProof="0" dirty="0"/>
          </a:p>
        </p:txBody>
      </p:sp>
      <p:sp>
        <p:nvSpPr>
          <p:cNvPr id="49157" name="Espace réservé de l'en-tête 3"/>
          <p:cNvSpPr txBox="1">
            <a:spLocks noGrp="1"/>
          </p:cNvSpP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fr-FR" altLang="fr-FR" sz="1300"/>
              <a:t>ADEME Formation - Edition 2007                                                                                 </a:t>
            </a:r>
          </a:p>
        </p:txBody>
      </p:sp>
      <p:sp>
        <p:nvSpPr>
          <p:cNvPr id="49158" name="Espace réservé du pied de page 4"/>
          <p:cNvSpPr txBox="1">
            <a:spLocks noGrp="1"/>
          </p:cNvSpPr>
          <p:nvPr/>
        </p:nvSpPr>
        <p:spPr bwMode="auto">
          <a:xfrm>
            <a:off x="400050" y="9723438"/>
            <a:ext cx="39385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nchor="b"/>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fr-FR" altLang="fr-FR" sz="1300"/>
              <a:t>BILAN CARBONE</a:t>
            </a:r>
          </a:p>
        </p:txBody>
      </p:sp>
      <p:sp>
        <p:nvSpPr>
          <p:cNvPr id="49159" name="Espace réservé du numéro de diapositive 5"/>
          <p:cNvSpPr txBox="1">
            <a:spLocks noGrp="1"/>
          </p:cNvSpPr>
          <p:nvPr/>
        </p:nvSpPr>
        <p:spPr bwMode="auto">
          <a:xfrm>
            <a:off x="4024313"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5" tIns="47419" rIns="94835" bIns="47419" anchor="b"/>
          <a:lstStyle>
            <a:lvl1pPr defTabSz="949325">
              <a:spcBef>
                <a:spcPct val="30000"/>
              </a:spcBef>
              <a:defRPr sz="1200">
                <a:solidFill>
                  <a:schemeClr val="tx1"/>
                </a:solidFill>
                <a:latin typeface="Calibri" panose="020F0502020204030204" pitchFamily="34" charset="0"/>
              </a:defRPr>
            </a:lvl1pPr>
            <a:lvl2pPr marL="742950" indent="-285750" defTabSz="949325">
              <a:spcBef>
                <a:spcPct val="30000"/>
              </a:spcBef>
              <a:defRPr sz="1200">
                <a:solidFill>
                  <a:schemeClr val="tx1"/>
                </a:solidFill>
                <a:latin typeface="Calibri" panose="020F0502020204030204" pitchFamily="34" charset="0"/>
              </a:defRPr>
            </a:lvl2pPr>
            <a:lvl3pPr marL="1143000" indent="-228600" defTabSz="949325">
              <a:spcBef>
                <a:spcPct val="30000"/>
              </a:spcBef>
              <a:defRPr sz="1200">
                <a:solidFill>
                  <a:schemeClr val="tx1"/>
                </a:solidFill>
                <a:latin typeface="Calibri" panose="020F0502020204030204" pitchFamily="34" charset="0"/>
              </a:defRPr>
            </a:lvl3pPr>
            <a:lvl4pPr marL="1600200" indent="-228600" defTabSz="949325">
              <a:spcBef>
                <a:spcPct val="30000"/>
              </a:spcBef>
              <a:defRPr sz="1200">
                <a:solidFill>
                  <a:schemeClr val="tx1"/>
                </a:solidFill>
                <a:latin typeface="Calibri" panose="020F0502020204030204" pitchFamily="34" charset="0"/>
              </a:defRPr>
            </a:lvl4pPr>
            <a:lvl5pPr marL="2057400" indent="-228600" defTabSz="949325">
              <a:spcBef>
                <a:spcPct val="30000"/>
              </a:spcBef>
              <a:defRPr sz="1200">
                <a:solidFill>
                  <a:schemeClr val="tx1"/>
                </a:solidFill>
                <a:latin typeface="Calibri" panose="020F0502020204030204" pitchFamily="34" charset="0"/>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4E7AAA3-BC96-46C2-A702-786B3A0E35A9}" type="slidenum">
              <a:rPr lang="fr-FR" altLang="fr-FR" sz="1300"/>
              <a:pPr algn="r" eaLnBrk="1" hangingPunct="1">
                <a:spcBef>
                  <a:spcPct val="0"/>
                </a:spcBef>
              </a:pPr>
              <a:t>6</a:t>
            </a:fld>
            <a:endParaRPr lang="fr-FR" altLang="fr-FR" sz="1300"/>
          </a:p>
        </p:txBody>
      </p:sp>
    </p:spTree>
    <p:extLst>
      <p:ext uri="{BB962C8B-B14F-4D97-AF65-F5344CB8AC3E}">
        <p14:creationId xmlns:p14="http://schemas.microsoft.com/office/powerpoint/2010/main" val="1673253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Tree>
    <p:extLst>
      <p:ext uri="{BB962C8B-B14F-4D97-AF65-F5344CB8AC3E}">
        <p14:creationId xmlns:p14="http://schemas.microsoft.com/office/powerpoint/2010/main" val="3092725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972312" cy="365125"/>
          </a:xfrm>
          <a:prstGeom prst="rect">
            <a:avLst/>
          </a:prstGeom>
        </p:spPr>
        <p:txBody>
          <a:bodyPr/>
          <a:lstStyle/>
          <a:p>
            <a:fld id="{48F63A3B-78C7-47BE-AE5E-E10140E04643}"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972312" cy="365125"/>
          </a:xfrm>
          <a:prstGeom prst="rect">
            <a:avLst/>
          </a:prstGeom>
        </p:spPr>
        <p:txBody>
          <a:bodyPr/>
          <a:lstStyle/>
          <a:p>
            <a:fld id="{48F63A3B-78C7-47BE-AE5E-E10140E04643}"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972312" cy="365125"/>
          </a:xfrm>
          <a:prstGeom prst="rect">
            <a:avLst/>
          </a:prstGeom>
        </p:spPr>
        <p:txBody>
          <a:bodyPr/>
          <a:lstStyle/>
          <a:p>
            <a:fld id="{48F63A3B-78C7-47BE-AE5E-E10140E04643}"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5/9/2016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972312" cy="365125"/>
          </a:xfrm>
          <a:prstGeom prst="rect">
            <a:avLst/>
          </a:prstGeom>
        </p:spPr>
        <p:txBody>
          <a:bodyPr/>
          <a:lstStyle/>
          <a:p>
            <a:fld id="{48F63A3B-78C7-47BE-AE5E-E10140E04643}"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5/9/2016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10600" y="6356350"/>
            <a:ext cx="972312" cy="365125"/>
          </a:xfrm>
          <a:prstGeom prst="rect">
            <a:avLst/>
          </a:prstGeom>
        </p:spPr>
        <p:txBody>
          <a:bodyPr/>
          <a:lstStyle/>
          <a:p>
            <a:fld id="{48F63A3B-78C7-47BE-AE5E-E10140E04643}"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5/9/2016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972312" cy="365125"/>
          </a:xfrm>
          <a:prstGeom prst="rect">
            <a:avLst/>
          </a:prstGeom>
        </p:spPr>
        <p:txBody>
          <a:bodyPr/>
          <a:lstStyle/>
          <a:p>
            <a:fld id="{48F63A3B-78C7-47BE-AE5E-E10140E04643}"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5/9/2016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972312" cy="365125"/>
          </a:xfrm>
          <a:prstGeom prst="rect">
            <a:avLst/>
          </a:prstGeom>
        </p:spPr>
        <p:txBody>
          <a:bodyPr/>
          <a:lstStyle/>
          <a:p>
            <a:fld id="{48F63A3B-78C7-47BE-AE5E-E10140E04643}"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46253"/>
            <a:ext cx="10515600" cy="668147"/>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207008"/>
            <a:ext cx="10515600" cy="496995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Image 6"/>
          <p:cNvPicPr>
            <a:picLocks noChangeAspect="1"/>
          </p:cNvPicPr>
          <p:nvPr userDrawn="1"/>
        </p:nvPicPr>
        <p:blipFill>
          <a:blip r:embed="rId13"/>
          <a:stretch>
            <a:fillRect/>
          </a:stretch>
        </p:blipFill>
        <p:spPr>
          <a:xfrm>
            <a:off x="10320466" y="6304912"/>
            <a:ext cx="1033334" cy="468000"/>
          </a:xfrm>
          <a:prstGeom prst="rect">
            <a:avLst/>
          </a:prstGeom>
        </p:spPr>
      </p:pic>
      <p:cxnSp>
        <p:nvCxnSpPr>
          <p:cNvPr id="9" name="Connecteur droit 8"/>
          <p:cNvCxnSpPr/>
          <p:nvPr userDrawn="1"/>
        </p:nvCxnSpPr>
        <p:spPr>
          <a:xfrm>
            <a:off x="838200" y="6176963"/>
            <a:ext cx="10515600"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wmf"/><Relationship Id="rId3" Type="http://schemas.openxmlformats.org/officeDocument/2006/relationships/notesSlide" Target="../notesSlides/notesSlide5.xml"/><Relationship Id="rId7" Type="http://schemas.openxmlformats.org/officeDocument/2006/relationships/image" Target="../media/image6.wmf"/><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wmf"/><Relationship Id="rId11" Type="http://schemas.openxmlformats.org/officeDocument/2006/relationships/image" Target="../media/image10.wmf"/><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3061009"/>
            <a:ext cx="9144000" cy="1134753"/>
          </a:xfrm>
        </p:spPr>
        <p:txBody>
          <a:bodyPr/>
          <a:lstStyle/>
          <a:p>
            <a:r>
              <a:rPr lang="en-US" dirty="0" err="1"/>
              <a:t>Climfoot</a:t>
            </a:r>
            <a:r>
              <a:rPr lang="en-US" dirty="0"/>
              <a:t> training session</a:t>
            </a:r>
          </a:p>
        </p:txBody>
      </p:sp>
      <p:sp>
        <p:nvSpPr>
          <p:cNvPr id="3" name="Sous-titre 2"/>
          <p:cNvSpPr>
            <a:spLocks noGrp="1"/>
          </p:cNvSpPr>
          <p:nvPr>
            <p:ph type="subTitle" idx="1"/>
          </p:nvPr>
        </p:nvSpPr>
        <p:spPr>
          <a:xfrm>
            <a:off x="1524000" y="4425696"/>
            <a:ext cx="9144000" cy="1453896"/>
          </a:xfrm>
        </p:spPr>
        <p:txBody>
          <a:bodyPr>
            <a:normAutofit/>
          </a:bodyPr>
          <a:lstStyle/>
          <a:p>
            <a:r>
              <a:rPr lang="en-US" dirty="0"/>
              <a:t>20-21 April 2016</a:t>
            </a:r>
          </a:p>
          <a:p>
            <a:endParaRPr lang="en-US" dirty="0"/>
          </a:p>
          <a:p>
            <a:r>
              <a:rPr lang="en-US" dirty="0"/>
              <a:t>Perimeter definition</a:t>
            </a:r>
          </a:p>
        </p:txBody>
      </p:sp>
      <p:pic>
        <p:nvPicPr>
          <p:cNvPr id="4" name="Image 3"/>
          <p:cNvPicPr>
            <a:picLocks noChangeAspect="1"/>
          </p:cNvPicPr>
          <p:nvPr/>
        </p:nvPicPr>
        <p:blipFill>
          <a:blip r:embed="rId3"/>
          <a:stretch>
            <a:fillRect/>
          </a:stretch>
        </p:blipFill>
        <p:spPr>
          <a:xfrm>
            <a:off x="4908395" y="455865"/>
            <a:ext cx="2375210" cy="2375210"/>
          </a:xfrm>
          <a:prstGeom prst="rect">
            <a:avLst/>
          </a:prstGeom>
        </p:spPr>
      </p:pic>
    </p:spTree>
    <p:extLst>
      <p:ext uri="{BB962C8B-B14F-4D97-AF65-F5344CB8AC3E}">
        <p14:creationId xmlns:p14="http://schemas.microsoft.com/office/powerpoint/2010/main" val="2406172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p:txBody>
          <a:bodyPr anchor="t">
            <a:normAutofit fontScale="90000"/>
          </a:bodyPr>
          <a:lstStyle/>
          <a:p>
            <a:pPr eaLnBrk="1" hangingPunct="1"/>
            <a:r>
              <a:rPr lang="en-US" altLang="fr-FR" dirty="0"/>
              <a:t>Which perimeter?</a:t>
            </a:r>
          </a:p>
        </p:txBody>
      </p:sp>
      <p:sp>
        <p:nvSpPr>
          <p:cNvPr id="15363" name="Espace réservé du contenu 2"/>
          <p:cNvSpPr>
            <a:spLocks noGrp="1"/>
          </p:cNvSpPr>
          <p:nvPr>
            <p:ph idx="1"/>
          </p:nvPr>
        </p:nvSpPr>
        <p:spPr/>
        <p:txBody>
          <a:bodyPr rtlCol="0">
            <a:normAutofit/>
          </a:bodyPr>
          <a:lstStyle/>
          <a:p>
            <a:pPr marL="342839" indent="-342839" defTabSz="913916">
              <a:defRPr/>
            </a:pPr>
            <a:r>
              <a:rPr lang="en-US" sz="3600" b="1" dirty="0">
                <a:solidFill>
                  <a:srgbClr val="FF6600"/>
                </a:solidFill>
                <a:effectLst>
                  <a:outerShdw blurRad="38100" dist="38100" dir="2700000" algn="tl">
                    <a:srgbClr val="C0C0C0"/>
                  </a:outerShdw>
                </a:effectLst>
              </a:rPr>
              <a:t>Question : which perimeter should we consider to calculate the carbon footprint of an organization?</a:t>
            </a:r>
          </a:p>
          <a:p>
            <a:pPr marL="342839" indent="-342839" defTabSz="913916">
              <a:defRPr/>
            </a:pPr>
            <a:endParaRPr lang="en-US" sz="3600" b="1" dirty="0">
              <a:solidFill>
                <a:srgbClr val="FF6600"/>
              </a:solidFill>
              <a:effectLst>
                <a:outerShdw blurRad="38100" dist="38100" dir="2700000" algn="tl">
                  <a:srgbClr val="C0C0C0"/>
                </a:outerShdw>
              </a:effectLst>
            </a:endParaRPr>
          </a:p>
          <a:p>
            <a:pPr marL="742819" lvl="1" indent="-285700" defTabSz="913916">
              <a:defRPr/>
            </a:pPr>
            <a:r>
              <a:rPr lang="en-US" sz="3200" dirty="0"/>
              <a:t>A company organizing events and congress?</a:t>
            </a:r>
          </a:p>
          <a:p>
            <a:pPr marL="742819" lvl="1" indent="-285700" defTabSz="913916">
              <a:defRPr/>
            </a:pPr>
            <a:endParaRPr lang="en-US" sz="3200" dirty="0"/>
          </a:p>
          <a:p>
            <a:pPr marL="742819" lvl="1" indent="-285700" defTabSz="913916">
              <a:defRPr/>
            </a:pPr>
            <a:r>
              <a:rPr lang="en-US" sz="3200" dirty="0"/>
              <a:t>A car manufacturer? </a:t>
            </a:r>
          </a:p>
          <a:p>
            <a:pPr marL="742819" lvl="1" indent="-285700" defTabSz="913916">
              <a:defRPr/>
            </a:pPr>
            <a:endParaRPr lang="en-US" sz="3200" dirty="0"/>
          </a:p>
          <a:p>
            <a:pPr marL="742819" lvl="1" indent="-285700" defTabSz="913916">
              <a:defRPr/>
            </a:pPr>
            <a:r>
              <a:rPr lang="en-US" sz="3200" dirty="0"/>
              <a:t>A local authority?</a:t>
            </a:r>
          </a:p>
        </p:txBody>
      </p:sp>
    </p:spTree>
    <p:custDataLst>
      <p:tags r:id="rId1"/>
    </p:custDataLst>
    <p:extLst>
      <p:ext uri="{BB962C8B-B14F-4D97-AF65-F5344CB8AC3E}">
        <p14:creationId xmlns:p14="http://schemas.microsoft.com/office/powerpoint/2010/main" val="241229002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The perimeter and the final objective</a:t>
            </a:r>
          </a:p>
        </p:txBody>
      </p:sp>
      <p:sp>
        <p:nvSpPr>
          <p:cNvPr id="3" name="Espace réservé du contenu 2"/>
          <p:cNvSpPr>
            <a:spLocks noGrp="1"/>
          </p:cNvSpPr>
          <p:nvPr>
            <p:ph idx="1"/>
          </p:nvPr>
        </p:nvSpPr>
        <p:spPr/>
        <p:txBody>
          <a:bodyPr>
            <a:normAutofit/>
          </a:bodyPr>
          <a:lstStyle/>
          <a:p>
            <a:r>
              <a:rPr lang="en-US" sz="3600" dirty="0"/>
              <a:t>Basically two main objectives:</a:t>
            </a:r>
          </a:p>
          <a:p>
            <a:pPr lvl="1"/>
            <a:r>
              <a:rPr lang="en-US" sz="3600" b="1" u="sng" dirty="0"/>
              <a:t>Reporting</a:t>
            </a:r>
            <a:r>
              <a:rPr lang="en-US" sz="3600" dirty="0"/>
              <a:t>: providing information and data to report the carbon impact of the organization to the outside world.</a:t>
            </a:r>
          </a:p>
          <a:p>
            <a:pPr lvl="1"/>
            <a:endParaRPr lang="en-US" sz="3600" dirty="0"/>
          </a:p>
          <a:p>
            <a:pPr lvl="1"/>
            <a:r>
              <a:rPr lang="en-US" sz="3600" b="1" u="sng" dirty="0"/>
              <a:t>Internal use</a:t>
            </a:r>
            <a:r>
              <a:rPr lang="en-US" sz="3600" dirty="0"/>
              <a:t>: like an internal audit to include energy and climate challenges in the company’s risk and opportunities analysis.</a:t>
            </a:r>
          </a:p>
          <a:p>
            <a:pPr lvl="1"/>
            <a:endParaRPr lang="en-US" sz="3600" dirty="0"/>
          </a:p>
          <a:p>
            <a:pPr lvl="2"/>
            <a:endParaRPr lang="en-US" sz="3600" dirty="0"/>
          </a:p>
          <a:p>
            <a:pPr marL="914400" lvl="2" indent="0">
              <a:buNone/>
            </a:pPr>
            <a:endParaRPr lang="en-US" sz="3600" dirty="0"/>
          </a:p>
        </p:txBody>
      </p:sp>
    </p:spTree>
    <p:extLst>
      <p:ext uri="{BB962C8B-B14F-4D97-AF65-F5344CB8AC3E}">
        <p14:creationId xmlns:p14="http://schemas.microsoft.com/office/powerpoint/2010/main" val="4155502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rtlCol="0" anchor="t">
            <a:normAutofit/>
          </a:bodyPr>
          <a:lstStyle/>
          <a:p>
            <a:pPr>
              <a:defRPr/>
            </a:pPr>
            <a:r>
              <a:rPr lang="en-US" sz="3600" dirty="0"/>
              <a:t>The perimeter definition : internal use</a:t>
            </a:r>
          </a:p>
        </p:txBody>
      </p:sp>
      <p:sp>
        <p:nvSpPr>
          <p:cNvPr id="10243" name="Espace réservé du contenu 2"/>
          <p:cNvSpPr>
            <a:spLocks noGrp="1"/>
          </p:cNvSpPr>
          <p:nvPr>
            <p:ph idx="1"/>
          </p:nvPr>
        </p:nvSpPr>
        <p:spPr/>
        <p:txBody>
          <a:bodyPr rtlCol="0">
            <a:normAutofit/>
          </a:bodyPr>
          <a:lstStyle/>
          <a:p>
            <a:pPr marL="0" indent="0" defTabSz="913916">
              <a:lnSpc>
                <a:spcPct val="80000"/>
              </a:lnSpc>
              <a:buFont typeface="Verdana" pitchFamily="34" charset="0"/>
              <a:buAutoNum type="arabicPeriod"/>
              <a:defRPr/>
            </a:pPr>
            <a:r>
              <a:rPr lang="en-US" sz="2400" b="1" dirty="0">
                <a:solidFill>
                  <a:srgbClr val="FF6600"/>
                </a:solidFill>
                <a:effectLst>
                  <a:outerShdw blurRad="38100" dist="38100" dir="2700000" algn="tl">
                    <a:srgbClr val="C0C0C0"/>
                  </a:outerShdw>
                </a:effectLst>
              </a:rPr>
              <a:t> Draw the cartography of all flows that characterize how the organization is actually functioning over a one year period.</a:t>
            </a:r>
          </a:p>
          <a:p>
            <a:pPr marL="0" indent="0" defTabSz="913916">
              <a:lnSpc>
                <a:spcPct val="80000"/>
              </a:lnSpc>
              <a:buFont typeface="Verdana" pitchFamily="34" charset="0"/>
              <a:buAutoNum type="arabicPeriod"/>
              <a:defRPr/>
            </a:pPr>
            <a:endParaRPr lang="en-US" sz="3200" dirty="0"/>
          </a:p>
          <a:p>
            <a:pPr marL="630126" lvl="1" indent="-9523" defTabSz="913916">
              <a:lnSpc>
                <a:spcPct val="0"/>
              </a:lnSpc>
              <a:buFont typeface="Verdana" pitchFamily="34" charset="0"/>
              <a:buAutoNum type="arabicPeriod"/>
              <a:defRPr/>
            </a:pPr>
            <a:endParaRPr lang="en-US" sz="2800" dirty="0"/>
          </a:p>
          <a:p>
            <a:pPr marL="0" indent="0" defTabSz="913916">
              <a:buFont typeface="Verdana" pitchFamily="34" charset="0"/>
              <a:buAutoNum type="arabicPeriod" startAt="2"/>
              <a:defRPr/>
            </a:pPr>
            <a:r>
              <a:rPr lang="en-US" sz="2400" b="1" dirty="0">
                <a:solidFill>
                  <a:srgbClr val="FF6600"/>
                </a:solidFill>
                <a:effectLst>
                  <a:outerShdw blurRad="38100" dist="38100" dir="2700000" algn="tl">
                    <a:srgbClr val="C0C0C0"/>
                  </a:outerShdw>
                </a:effectLst>
              </a:rPr>
              <a:t> Take into account all flows</a:t>
            </a:r>
          </a:p>
          <a:p>
            <a:pPr marL="0" indent="0" defTabSz="913916">
              <a:buFont typeface="Verdana" pitchFamily="34" charset="0"/>
              <a:buAutoNum type="arabicPeriod" startAt="2"/>
              <a:defRPr/>
            </a:pPr>
            <a:endParaRPr lang="en-US" sz="2400" b="1" dirty="0">
              <a:solidFill>
                <a:srgbClr val="FF6600"/>
              </a:solidFill>
              <a:effectLst>
                <a:outerShdw blurRad="38100" dist="38100" dir="2700000" algn="tl">
                  <a:srgbClr val="C0C0C0"/>
                </a:outerShdw>
              </a:effectLst>
            </a:endParaRPr>
          </a:p>
          <a:p>
            <a:pPr marL="630126" lvl="1" indent="-9523" defTabSz="913916">
              <a:defRPr/>
            </a:pPr>
            <a:r>
              <a:rPr lang="en-US" sz="2000" dirty="0"/>
              <a:t> Those the organization is officially </a:t>
            </a:r>
            <a:r>
              <a:rPr lang="en-US" sz="2000" b="1" dirty="0">
                <a:solidFill>
                  <a:schemeClr val="accent5">
                    <a:lumMod val="75000"/>
                  </a:schemeClr>
                </a:solidFill>
              </a:rPr>
              <a:t>responsible</a:t>
            </a:r>
            <a:r>
              <a:rPr lang="en-US" sz="2000" dirty="0"/>
              <a:t> for</a:t>
            </a:r>
            <a:endParaRPr lang="en-US" sz="2000" b="1" dirty="0">
              <a:solidFill>
                <a:srgbClr val="314592"/>
              </a:solidFill>
            </a:endParaRPr>
          </a:p>
          <a:p>
            <a:pPr marL="630126" lvl="1" indent="-9523" defTabSz="913916">
              <a:defRPr/>
            </a:pPr>
            <a:endParaRPr lang="en-US" sz="2000" b="1" dirty="0">
              <a:solidFill>
                <a:srgbClr val="314592"/>
              </a:solidFill>
            </a:endParaRPr>
          </a:p>
          <a:p>
            <a:pPr marL="630126" lvl="1" indent="-9523" defTabSz="913916">
              <a:defRPr/>
            </a:pPr>
            <a:r>
              <a:rPr lang="en-US" sz="2000" dirty="0"/>
              <a:t> And those on which the organization is </a:t>
            </a:r>
            <a:r>
              <a:rPr lang="en-US" sz="2000" b="1" dirty="0">
                <a:solidFill>
                  <a:schemeClr val="accent5">
                    <a:lumMod val="75000"/>
                  </a:schemeClr>
                </a:solidFill>
              </a:rPr>
              <a:t>dependent</a:t>
            </a:r>
            <a:r>
              <a:rPr lang="en-US" sz="2000" dirty="0"/>
              <a:t> (upstream / downstream)</a:t>
            </a:r>
          </a:p>
          <a:p>
            <a:pPr marL="630126" lvl="1" indent="-9523" defTabSz="913916">
              <a:defRPr/>
            </a:pPr>
            <a:endParaRPr lang="en-US" sz="2000" dirty="0"/>
          </a:p>
          <a:p>
            <a:pPr marL="630126" lvl="1" indent="-9523" defTabSz="913916">
              <a:defRPr/>
            </a:pPr>
            <a:endParaRPr lang="en-US" sz="2000" dirty="0"/>
          </a:p>
          <a:p>
            <a:pPr marL="630126" lvl="1" indent="-9523" defTabSz="913916">
              <a:lnSpc>
                <a:spcPct val="10000"/>
              </a:lnSpc>
              <a:defRPr/>
            </a:pPr>
            <a:endParaRPr lang="en-US" sz="2800" dirty="0">
              <a:solidFill>
                <a:srgbClr val="314592"/>
              </a:solidFill>
            </a:endParaRPr>
          </a:p>
          <a:p>
            <a:pPr marL="0" indent="0" defTabSz="913916">
              <a:lnSpc>
                <a:spcPct val="50000"/>
              </a:lnSpc>
              <a:buNone/>
              <a:defRPr/>
            </a:pPr>
            <a:r>
              <a:rPr lang="en-US" sz="2400" b="1" dirty="0">
                <a:solidFill>
                  <a:srgbClr val="314592"/>
                </a:solidFill>
                <a:effectLst>
                  <a:outerShdw blurRad="38100" dist="38100" dir="2700000" algn="tl">
                    <a:srgbClr val="C0C0C0"/>
                  </a:outerShdw>
                </a:effectLst>
              </a:rPr>
              <a:t>The question to ask: </a:t>
            </a:r>
          </a:p>
          <a:p>
            <a:pPr marL="0" indent="0" defTabSz="913916">
              <a:lnSpc>
                <a:spcPct val="50000"/>
              </a:lnSpc>
              <a:buNone/>
              <a:defRPr/>
            </a:pPr>
            <a:r>
              <a:rPr lang="en-US" sz="2400" b="1" dirty="0">
                <a:solidFill>
                  <a:srgbClr val="314592"/>
                </a:solidFill>
                <a:effectLst>
                  <a:outerShdw blurRad="38100" dist="38100" dir="2700000" algn="tl">
                    <a:srgbClr val="C0C0C0"/>
                  </a:outerShdw>
                </a:effectLst>
              </a:rPr>
              <a:t>How would my organization be impacted if I delete one particular flow? </a:t>
            </a:r>
          </a:p>
        </p:txBody>
      </p:sp>
    </p:spTree>
    <p:custDataLst>
      <p:tags r:id="rId1"/>
    </p:custDataLst>
    <p:extLst>
      <p:ext uri="{BB962C8B-B14F-4D97-AF65-F5344CB8AC3E}">
        <p14:creationId xmlns:p14="http://schemas.microsoft.com/office/powerpoint/2010/main" val="4915255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8" name="Rectangle 8"/>
          <p:cNvSpPr>
            <a:spLocks noChangeArrowheads="1"/>
          </p:cNvSpPr>
          <p:nvPr/>
        </p:nvSpPr>
        <p:spPr bwMode="auto">
          <a:xfrm>
            <a:off x="1524000" y="1268413"/>
            <a:ext cx="2641600" cy="6463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algn="ctr" eaLnBrk="1" hangingPunct="1">
              <a:spcBef>
                <a:spcPct val="0"/>
              </a:spcBef>
              <a:buFontTx/>
              <a:buNone/>
            </a:pPr>
            <a:r>
              <a:rPr lang="en-US" altLang="fr-FR" sz="1800" b="1" dirty="0">
                <a:solidFill>
                  <a:schemeClr val="accent2"/>
                </a:solidFill>
              </a:rPr>
              <a:t>Inputs materials </a:t>
            </a:r>
          </a:p>
          <a:p>
            <a:pPr algn="ctr" eaLnBrk="1" hangingPunct="1">
              <a:spcBef>
                <a:spcPct val="0"/>
              </a:spcBef>
              <a:buFontTx/>
              <a:buNone/>
            </a:pPr>
            <a:r>
              <a:rPr lang="en-US" altLang="fr-FR" sz="1800" i="1" dirty="0">
                <a:solidFill>
                  <a:schemeClr val="accent2"/>
                </a:solidFill>
              </a:rPr>
              <a:t>initial manufacturing </a:t>
            </a:r>
            <a:r>
              <a:rPr lang="en-US" altLang="fr-FR" sz="1800" b="1" dirty="0">
                <a:solidFill>
                  <a:schemeClr val="accent2"/>
                </a:solidFill>
              </a:rPr>
              <a:t>	</a:t>
            </a:r>
          </a:p>
        </p:txBody>
      </p:sp>
      <p:sp>
        <p:nvSpPr>
          <p:cNvPr id="1162428" name="Oval 188" descr="50 %"/>
          <p:cNvSpPr>
            <a:spLocks noChangeArrowheads="1"/>
          </p:cNvSpPr>
          <p:nvPr/>
        </p:nvSpPr>
        <p:spPr bwMode="auto">
          <a:xfrm>
            <a:off x="8723314" y="2784199"/>
            <a:ext cx="1925637" cy="389490"/>
          </a:xfrm>
          <a:prstGeom prst="ellipse">
            <a:avLst/>
          </a:prstGeom>
          <a:pattFill prst="pct50">
            <a:fgClr>
              <a:srgbClr val="00CC99">
                <a:alpha val="52156"/>
              </a:srgbClr>
            </a:fgClr>
            <a:bgClr>
              <a:srgbClr val="FFFFFF">
                <a:alpha val="52156"/>
              </a:srgbClr>
            </a:bgClr>
          </a:pattFill>
          <a:ln w="9525" algn="ctr">
            <a:solidFill>
              <a:schemeClr val="accent1"/>
            </a:solidFill>
            <a:round/>
            <a:headEnd/>
            <a:tailEnd/>
          </a:ln>
        </p:spPr>
        <p:txBody>
          <a:bodyPr lIns="91424" tIns="45712" rIns="91424" bIns="45712" anchor="ctr">
            <a:spAutoFit/>
          </a:bodyP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sp>
        <p:nvSpPr>
          <p:cNvPr id="1162242" name="Oval 2"/>
          <p:cNvSpPr>
            <a:spLocks noChangeArrowheads="1"/>
          </p:cNvSpPr>
          <p:nvPr/>
        </p:nvSpPr>
        <p:spPr bwMode="auto">
          <a:xfrm>
            <a:off x="4587875" y="2711968"/>
            <a:ext cx="2185988" cy="389490"/>
          </a:xfrm>
          <a:prstGeom prst="ellipse">
            <a:avLst/>
          </a:prstGeom>
          <a:solidFill>
            <a:srgbClr val="FF9933">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24" tIns="45712" rIns="91424" bIns="45712" anchor="ctr">
            <a:spAutoFit/>
          </a:bodyP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sp>
        <p:nvSpPr>
          <p:cNvPr id="46085" name="Rectangle 4"/>
          <p:cNvSpPr>
            <a:spLocks noGrp="1" noChangeArrowheads="1"/>
          </p:cNvSpPr>
          <p:nvPr>
            <p:ph type="title"/>
          </p:nvPr>
        </p:nvSpPr>
        <p:spPr/>
        <p:txBody>
          <a:bodyPr anchor="t">
            <a:normAutofit fontScale="90000"/>
          </a:bodyPr>
          <a:lstStyle/>
          <a:p>
            <a:pPr eaLnBrk="1" hangingPunct="1"/>
            <a:r>
              <a:rPr lang="en-US" altLang="fr-FR" dirty="0"/>
              <a:t>Cartography of flows</a:t>
            </a:r>
          </a:p>
        </p:txBody>
      </p:sp>
      <p:pic>
        <p:nvPicPr>
          <p:cNvPr id="1162246" name="Picture 6" descr="MCj02903060000[1]"/>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1787526" y="2239964"/>
            <a:ext cx="1020763" cy="852487"/>
          </a:xfrm>
        </p:spPr>
      </p:pic>
      <p:pic>
        <p:nvPicPr>
          <p:cNvPr id="1162247" name="Picture 7" descr="MCj02812950000[1]"/>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4687889" y="2959101"/>
            <a:ext cx="1062037" cy="860425"/>
          </a:xfrm>
        </p:spPr>
      </p:pic>
      <p:sp>
        <p:nvSpPr>
          <p:cNvPr id="1162249" name="Rectangle 9"/>
          <p:cNvSpPr>
            <a:spLocks noChangeArrowheads="1"/>
          </p:cNvSpPr>
          <p:nvPr/>
        </p:nvSpPr>
        <p:spPr bwMode="auto">
          <a:xfrm>
            <a:off x="4765016" y="1296988"/>
            <a:ext cx="1820594" cy="64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algn="ctr" eaLnBrk="1" hangingPunct="1">
              <a:spcBef>
                <a:spcPct val="0"/>
              </a:spcBef>
              <a:buFontTx/>
              <a:buNone/>
            </a:pPr>
            <a:r>
              <a:rPr lang="en-US" altLang="fr-FR" sz="1800" b="1" dirty="0">
                <a:solidFill>
                  <a:schemeClr val="accent2"/>
                </a:solidFill>
              </a:rPr>
              <a:t>Energy &amp; Process</a:t>
            </a:r>
          </a:p>
          <a:p>
            <a:pPr algn="ctr" eaLnBrk="1" hangingPunct="1">
              <a:spcBef>
                <a:spcPct val="0"/>
              </a:spcBef>
              <a:buFontTx/>
              <a:buNone/>
            </a:pPr>
            <a:r>
              <a:rPr lang="en-US" altLang="fr-FR" sz="1800" i="1" dirty="0">
                <a:solidFill>
                  <a:schemeClr val="accent2"/>
                </a:solidFill>
              </a:rPr>
              <a:t>transformation</a:t>
            </a:r>
            <a:endParaRPr lang="en-US" altLang="fr-FR" sz="1800" b="1" dirty="0">
              <a:solidFill>
                <a:schemeClr val="accent2"/>
              </a:solidFill>
            </a:endParaRPr>
          </a:p>
        </p:txBody>
      </p:sp>
      <p:sp>
        <p:nvSpPr>
          <p:cNvPr id="1162250" name="Rectangle 10"/>
          <p:cNvSpPr>
            <a:spLocks noChangeArrowheads="1"/>
          </p:cNvSpPr>
          <p:nvPr/>
        </p:nvSpPr>
        <p:spPr bwMode="auto">
          <a:xfrm>
            <a:off x="2855119" y="1957157"/>
            <a:ext cx="1893887" cy="64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algn="ctr" eaLnBrk="1" hangingPunct="1">
              <a:spcBef>
                <a:spcPct val="0"/>
              </a:spcBef>
              <a:buFontTx/>
              <a:buNone/>
            </a:pPr>
            <a:r>
              <a:rPr lang="en-US" altLang="fr-FR" sz="1800" b="1" dirty="0">
                <a:solidFill>
                  <a:schemeClr val="accent2"/>
                </a:solidFill>
              </a:rPr>
              <a:t>Transport </a:t>
            </a:r>
          </a:p>
          <a:p>
            <a:pPr algn="ctr" eaLnBrk="1" hangingPunct="1">
              <a:spcBef>
                <a:spcPct val="0"/>
              </a:spcBef>
              <a:buFontTx/>
              <a:buNone/>
            </a:pPr>
            <a:r>
              <a:rPr lang="en-US" altLang="fr-FR" sz="1800" i="1" dirty="0">
                <a:solidFill>
                  <a:schemeClr val="accent2"/>
                </a:solidFill>
              </a:rPr>
              <a:t> upstream freight</a:t>
            </a:r>
            <a:endParaRPr lang="en-US" altLang="fr-FR" sz="1800" b="1" dirty="0">
              <a:solidFill>
                <a:schemeClr val="accent2"/>
              </a:solidFill>
            </a:endParaRPr>
          </a:p>
        </p:txBody>
      </p:sp>
      <p:pic>
        <p:nvPicPr>
          <p:cNvPr id="1162251" name="Picture 11" descr="MCj0233540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007225" y="2565400"/>
            <a:ext cx="10795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2252" name="Picture 12" descr="MCj0318356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435351" y="2636838"/>
            <a:ext cx="9366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2253" name="Picture 13" descr="MCj0223678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4151" y="1989138"/>
            <a:ext cx="9429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2254" name="Rectangle 14"/>
          <p:cNvSpPr>
            <a:spLocks noChangeArrowheads="1"/>
          </p:cNvSpPr>
          <p:nvPr/>
        </p:nvSpPr>
        <p:spPr bwMode="auto">
          <a:xfrm>
            <a:off x="6909483" y="1943100"/>
            <a:ext cx="1359122" cy="64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algn="ctr" eaLnBrk="1" hangingPunct="1">
              <a:spcBef>
                <a:spcPct val="0"/>
              </a:spcBef>
              <a:buFontTx/>
              <a:buNone/>
            </a:pPr>
            <a:r>
              <a:rPr lang="en-US" altLang="fr-FR" sz="1800" b="1" dirty="0">
                <a:solidFill>
                  <a:schemeClr val="accent2"/>
                </a:solidFill>
              </a:rPr>
              <a:t>Transport</a:t>
            </a:r>
          </a:p>
          <a:p>
            <a:pPr algn="ctr" eaLnBrk="1" hangingPunct="1">
              <a:spcBef>
                <a:spcPct val="0"/>
              </a:spcBef>
              <a:buFontTx/>
              <a:buNone/>
            </a:pPr>
            <a:r>
              <a:rPr lang="en-US" altLang="fr-FR" sz="1800" i="1" dirty="0">
                <a:solidFill>
                  <a:schemeClr val="accent2"/>
                </a:solidFill>
              </a:rPr>
              <a:t>downstream</a:t>
            </a:r>
            <a:r>
              <a:rPr lang="en-US" altLang="fr-FR" sz="1800" b="1" dirty="0">
                <a:solidFill>
                  <a:schemeClr val="accent2"/>
                </a:solidFill>
              </a:rPr>
              <a:t>	</a:t>
            </a:r>
          </a:p>
        </p:txBody>
      </p:sp>
      <p:pic>
        <p:nvPicPr>
          <p:cNvPr id="1162255" name="Picture 15" descr="MCj0299383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4089" y="5195889"/>
            <a:ext cx="10810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2256" name="Rectangle 16"/>
          <p:cNvSpPr>
            <a:spLocks noChangeArrowheads="1"/>
          </p:cNvSpPr>
          <p:nvPr/>
        </p:nvSpPr>
        <p:spPr bwMode="auto">
          <a:xfrm>
            <a:off x="6976563" y="4911726"/>
            <a:ext cx="1143999" cy="64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algn="ctr" eaLnBrk="1" hangingPunct="1">
              <a:spcBef>
                <a:spcPct val="0"/>
              </a:spcBef>
              <a:buFontTx/>
              <a:buNone/>
            </a:pPr>
            <a:r>
              <a:rPr lang="en-US" altLang="fr-FR" sz="1800" b="1" dirty="0">
                <a:solidFill>
                  <a:schemeClr val="accent2"/>
                </a:solidFill>
              </a:rPr>
              <a:t>Waste</a:t>
            </a:r>
          </a:p>
          <a:p>
            <a:pPr algn="ctr" eaLnBrk="1" hangingPunct="1">
              <a:spcBef>
                <a:spcPct val="0"/>
              </a:spcBef>
              <a:buFontTx/>
              <a:buNone/>
            </a:pPr>
            <a:r>
              <a:rPr lang="en-US" altLang="fr-FR" sz="1800" b="1" dirty="0">
                <a:solidFill>
                  <a:schemeClr val="accent2"/>
                </a:solidFill>
              </a:rPr>
              <a:t>End of life</a:t>
            </a:r>
          </a:p>
        </p:txBody>
      </p:sp>
      <p:sp>
        <p:nvSpPr>
          <p:cNvPr id="1162258" name="Line 18"/>
          <p:cNvSpPr>
            <a:spLocks noChangeShapeType="1"/>
          </p:cNvSpPr>
          <p:nvPr/>
        </p:nvSpPr>
        <p:spPr bwMode="auto">
          <a:xfrm>
            <a:off x="3003551" y="2781300"/>
            <a:ext cx="28892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dirty="0"/>
          </a:p>
        </p:txBody>
      </p:sp>
      <p:sp>
        <p:nvSpPr>
          <p:cNvPr id="1162259" name="Line 19"/>
          <p:cNvSpPr>
            <a:spLocks noChangeShapeType="1"/>
          </p:cNvSpPr>
          <p:nvPr/>
        </p:nvSpPr>
        <p:spPr bwMode="auto">
          <a:xfrm>
            <a:off x="6316664" y="2781300"/>
            <a:ext cx="50323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US" dirty="0"/>
          </a:p>
        </p:txBody>
      </p:sp>
      <p:sp>
        <p:nvSpPr>
          <p:cNvPr id="1162260" name="Line 20"/>
          <p:cNvSpPr>
            <a:spLocks noChangeShapeType="1"/>
          </p:cNvSpPr>
          <p:nvPr/>
        </p:nvSpPr>
        <p:spPr bwMode="auto">
          <a:xfrm>
            <a:off x="4443413" y="2781300"/>
            <a:ext cx="79216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lIns="91424" tIns="45712" rIns="91424" bIns="45712"/>
          <a:lstStyle/>
          <a:p>
            <a:endParaRPr lang="en-US" dirty="0"/>
          </a:p>
        </p:txBody>
      </p:sp>
      <p:sp>
        <p:nvSpPr>
          <p:cNvPr id="1162261" name="Line 21"/>
          <p:cNvSpPr>
            <a:spLocks noChangeShapeType="1"/>
          </p:cNvSpPr>
          <p:nvPr/>
        </p:nvSpPr>
        <p:spPr bwMode="auto">
          <a:xfrm flipV="1">
            <a:off x="8116888" y="2560638"/>
            <a:ext cx="1128712" cy="2206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lIns="91424" tIns="45712" rIns="91424" bIns="45712"/>
          <a:lstStyle/>
          <a:p>
            <a:endParaRPr lang="en-US" dirty="0"/>
          </a:p>
        </p:txBody>
      </p:sp>
      <p:grpSp>
        <p:nvGrpSpPr>
          <p:cNvPr id="2" name="Groupe 176"/>
          <p:cNvGrpSpPr>
            <a:grpSpLocks/>
          </p:cNvGrpSpPr>
          <p:nvPr/>
        </p:nvGrpSpPr>
        <p:grpSpPr bwMode="auto">
          <a:xfrm>
            <a:off x="2874964" y="4467225"/>
            <a:ext cx="1812925" cy="439738"/>
            <a:chOff x="1350963" y="4467225"/>
            <a:chExt cx="1812925" cy="439738"/>
          </a:xfrm>
        </p:grpSpPr>
        <p:grpSp>
          <p:nvGrpSpPr>
            <p:cNvPr id="46135" name="Group 24"/>
            <p:cNvGrpSpPr>
              <a:grpSpLocks noChangeAspect="1"/>
            </p:cNvGrpSpPr>
            <p:nvPr/>
          </p:nvGrpSpPr>
          <p:grpSpPr bwMode="auto">
            <a:xfrm flipH="1">
              <a:off x="1628775" y="4659313"/>
              <a:ext cx="1422400" cy="247650"/>
              <a:chOff x="727" y="2259"/>
              <a:chExt cx="1875" cy="392"/>
            </a:xfrm>
          </p:grpSpPr>
          <p:grpSp>
            <p:nvGrpSpPr>
              <p:cNvPr id="46185" name="Group 25"/>
              <p:cNvGrpSpPr>
                <a:grpSpLocks noChangeAspect="1"/>
              </p:cNvGrpSpPr>
              <p:nvPr/>
            </p:nvGrpSpPr>
            <p:grpSpPr bwMode="auto">
              <a:xfrm>
                <a:off x="727" y="2259"/>
                <a:ext cx="1459" cy="272"/>
                <a:chOff x="727" y="2259"/>
                <a:chExt cx="1459" cy="272"/>
              </a:xfrm>
            </p:grpSpPr>
            <p:sp>
              <p:nvSpPr>
                <p:cNvPr id="46256" name="Oval 26"/>
                <p:cNvSpPr>
                  <a:spLocks noChangeAspect="1" noChangeArrowheads="1"/>
                </p:cNvSpPr>
                <p:nvPr/>
              </p:nvSpPr>
              <p:spPr bwMode="auto">
                <a:xfrm>
                  <a:off x="727" y="2259"/>
                  <a:ext cx="268" cy="241"/>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sp>
              <p:nvSpPr>
                <p:cNvPr id="46257" name="Rectangle 27"/>
                <p:cNvSpPr>
                  <a:spLocks noChangeAspect="1" noChangeArrowheads="1"/>
                </p:cNvSpPr>
                <p:nvPr/>
              </p:nvSpPr>
              <p:spPr bwMode="auto">
                <a:xfrm>
                  <a:off x="1734" y="2289"/>
                  <a:ext cx="452" cy="242"/>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grpSp>
          <p:grpSp>
            <p:nvGrpSpPr>
              <p:cNvPr id="46186" name="Group 28"/>
              <p:cNvGrpSpPr>
                <a:grpSpLocks noChangeAspect="1"/>
              </p:cNvGrpSpPr>
              <p:nvPr/>
            </p:nvGrpSpPr>
            <p:grpSpPr bwMode="auto">
              <a:xfrm>
                <a:off x="734" y="2278"/>
                <a:ext cx="1414" cy="373"/>
                <a:chOff x="734" y="2278"/>
                <a:chExt cx="1414" cy="373"/>
              </a:xfrm>
            </p:grpSpPr>
            <p:grpSp>
              <p:nvGrpSpPr>
                <p:cNvPr id="46194" name="Group 29"/>
                <p:cNvGrpSpPr>
                  <a:grpSpLocks noChangeAspect="1"/>
                </p:cNvGrpSpPr>
                <p:nvPr/>
              </p:nvGrpSpPr>
              <p:grpSpPr bwMode="auto">
                <a:xfrm>
                  <a:off x="1778" y="2302"/>
                  <a:ext cx="370" cy="349"/>
                  <a:chOff x="1778" y="2302"/>
                  <a:chExt cx="370" cy="349"/>
                </a:xfrm>
              </p:grpSpPr>
              <p:grpSp>
                <p:nvGrpSpPr>
                  <p:cNvPr id="46226" name="Group 30"/>
                  <p:cNvGrpSpPr>
                    <a:grpSpLocks noChangeAspect="1"/>
                  </p:cNvGrpSpPr>
                  <p:nvPr/>
                </p:nvGrpSpPr>
                <p:grpSpPr bwMode="auto">
                  <a:xfrm>
                    <a:off x="1778" y="2302"/>
                    <a:ext cx="370" cy="349"/>
                    <a:chOff x="1778" y="2302"/>
                    <a:chExt cx="370" cy="349"/>
                  </a:xfrm>
                </p:grpSpPr>
                <p:sp>
                  <p:nvSpPr>
                    <p:cNvPr id="46253" name="Oval 31"/>
                    <p:cNvSpPr>
                      <a:spLocks noChangeAspect="1" noChangeArrowheads="1"/>
                    </p:cNvSpPr>
                    <p:nvPr/>
                  </p:nvSpPr>
                  <p:spPr bwMode="auto">
                    <a:xfrm>
                      <a:off x="1778" y="2302"/>
                      <a:ext cx="320" cy="347"/>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sp>
                  <p:nvSpPr>
                    <p:cNvPr id="46254" name="Arc 32"/>
                    <p:cNvSpPr>
                      <a:spLocks noChangeAspect="1"/>
                    </p:cNvSpPr>
                    <p:nvPr/>
                  </p:nvSpPr>
                  <p:spPr bwMode="auto">
                    <a:xfrm>
                      <a:off x="1937" y="2438"/>
                      <a:ext cx="208" cy="213"/>
                    </a:xfrm>
                    <a:custGeom>
                      <a:avLst/>
                      <a:gdLst>
                        <a:gd name="T0" fmla="*/ 0 w 25397"/>
                        <a:gd name="T1" fmla="*/ 0 h 22016"/>
                        <a:gd name="T2" fmla="*/ 0 w 25397"/>
                        <a:gd name="T3" fmla="*/ 0 h 22016"/>
                        <a:gd name="T4" fmla="*/ 0 w 25397"/>
                        <a:gd name="T5" fmla="*/ 0 h 22016"/>
                        <a:gd name="T6" fmla="*/ 0 60000 65536"/>
                        <a:gd name="T7" fmla="*/ 0 60000 65536"/>
                        <a:gd name="T8" fmla="*/ 0 60000 65536"/>
                        <a:gd name="T9" fmla="*/ 0 w 25397"/>
                        <a:gd name="T10" fmla="*/ 0 h 22016"/>
                        <a:gd name="T11" fmla="*/ 25397 w 25397"/>
                        <a:gd name="T12" fmla="*/ 22016 h 22016"/>
                      </a:gdLst>
                      <a:ahLst/>
                      <a:cxnLst>
                        <a:cxn ang="T6">
                          <a:pos x="T0" y="T1"/>
                        </a:cxn>
                        <a:cxn ang="T7">
                          <a:pos x="T2" y="T3"/>
                        </a:cxn>
                        <a:cxn ang="T8">
                          <a:pos x="T4" y="T5"/>
                        </a:cxn>
                      </a:cxnLst>
                      <a:rect l="T9" t="T10" r="T11" b="T12"/>
                      <a:pathLst>
                        <a:path w="25397" h="22016" fill="none" extrusionOk="0">
                          <a:moveTo>
                            <a:pt x="25392" y="0"/>
                          </a:moveTo>
                          <a:cubicBezTo>
                            <a:pt x="25395" y="138"/>
                            <a:pt x="25397" y="277"/>
                            <a:pt x="25397" y="416"/>
                          </a:cubicBezTo>
                          <a:cubicBezTo>
                            <a:pt x="25397" y="12345"/>
                            <a:pt x="15726" y="22016"/>
                            <a:pt x="3797" y="22016"/>
                          </a:cubicBezTo>
                          <a:cubicBezTo>
                            <a:pt x="2523" y="22016"/>
                            <a:pt x="1253" y="21903"/>
                            <a:pt x="0" y="21679"/>
                          </a:cubicBezTo>
                        </a:path>
                        <a:path w="25397" h="22016" stroke="0" extrusionOk="0">
                          <a:moveTo>
                            <a:pt x="25392" y="0"/>
                          </a:moveTo>
                          <a:cubicBezTo>
                            <a:pt x="25395" y="138"/>
                            <a:pt x="25397" y="277"/>
                            <a:pt x="25397" y="416"/>
                          </a:cubicBezTo>
                          <a:cubicBezTo>
                            <a:pt x="25397" y="12345"/>
                            <a:pt x="15726" y="22016"/>
                            <a:pt x="3797" y="22016"/>
                          </a:cubicBezTo>
                          <a:cubicBezTo>
                            <a:pt x="2523" y="22016"/>
                            <a:pt x="1253" y="21903"/>
                            <a:pt x="0" y="21679"/>
                          </a:cubicBezTo>
                          <a:lnTo>
                            <a:pt x="3797" y="416"/>
                          </a:lnTo>
                          <a:lnTo>
                            <a:pt x="25392" y="0"/>
                          </a:lnTo>
                          <a:close/>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wrap="none" anchor="ctr"/>
                    <a:lstStyle/>
                    <a:p>
                      <a:endParaRPr lang="en-US" dirty="0"/>
                    </a:p>
                  </p:txBody>
                </p:sp>
                <p:sp>
                  <p:nvSpPr>
                    <p:cNvPr id="46255" name="Arc 33"/>
                    <p:cNvSpPr>
                      <a:spLocks noChangeAspect="1"/>
                    </p:cNvSpPr>
                    <p:nvPr/>
                  </p:nvSpPr>
                  <p:spPr bwMode="auto">
                    <a:xfrm>
                      <a:off x="1939" y="2302"/>
                      <a:ext cx="209" cy="1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wrap="none" anchor="ctr"/>
                    <a:lstStyle/>
                    <a:p>
                      <a:endParaRPr lang="en-US" dirty="0"/>
                    </a:p>
                  </p:txBody>
                </p:sp>
              </p:grpSp>
              <p:grpSp>
                <p:nvGrpSpPr>
                  <p:cNvPr id="46227" name="Group 34"/>
                  <p:cNvGrpSpPr>
                    <a:grpSpLocks noChangeAspect="1"/>
                  </p:cNvGrpSpPr>
                  <p:nvPr/>
                </p:nvGrpSpPr>
                <p:grpSpPr bwMode="auto">
                  <a:xfrm>
                    <a:off x="1843" y="2370"/>
                    <a:ext cx="181" cy="209"/>
                    <a:chOff x="1843" y="2370"/>
                    <a:chExt cx="181" cy="209"/>
                  </a:xfrm>
                </p:grpSpPr>
                <p:sp>
                  <p:nvSpPr>
                    <p:cNvPr id="46228" name="Oval 35"/>
                    <p:cNvSpPr>
                      <a:spLocks noChangeAspect="1" noChangeArrowheads="1"/>
                    </p:cNvSpPr>
                    <p:nvPr/>
                  </p:nvSpPr>
                  <p:spPr bwMode="auto">
                    <a:xfrm>
                      <a:off x="1843" y="2370"/>
                      <a:ext cx="181" cy="209"/>
                    </a:xfrm>
                    <a:prstGeom prst="ellipse">
                      <a:avLst/>
                    </a:prstGeom>
                    <a:solidFill>
                      <a:srgbClr val="000000"/>
                    </a:solidFill>
                    <a:ln w="25400">
                      <a:solidFill>
                        <a:srgbClr val="C0C0C0"/>
                      </a:solidFill>
                      <a:round/>
                      <a:headEnd/>
                      <a:tailEnd/>
                    </a:ln>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grpSp>
                  <p:nvGrpSpPr>
                    <p:cNvPr id="46229" name="Group 36"/>
                    <p:cNvGrpSpPr>
                      <a:grpSpLocks noChangeAspect="1"/>
                    </p:cNvGrpSpPr>
                    <p:nvPr/>
                  </p:nvGrpSpPr>
                  <p:grpSpPr bwMode="auto">
                    <a:xfrm>
                      <a:off x="1847" y="2371"/>
                      <a:ext cx="173" cy="200"/>
                      <a:chOff x="1847" y="2371"/>
                      <a:chExt cx="173" cy="200"/>
                    </a:xfrm>
                  </p:grpSpPr>
                  <p:sp>
                    <p:nvSpPr>
                      <p:cNvPr id="46230" name="Freeform 37"/>
                      <p:cNvSpPr>
                        <a:spLocks noChangeAspect="1"/>
                      </p:cNvSpPr>
                      <p:nvPr/>
                    </p:nvSpPr>
                    <p:spPr bwMode="auto">
                      <a:xfrm>
                        <a:off x="1847" y="2371"/>
                        <a:ext cx="173" cy="200"/>
                      </a:xfrm>
                      <a:custGeom>
                        <a:avLst/>
                        <a:gdLst>
                          <a:gd name="T0" fmla="*/ 65 w 173"/>
                          <a:gd name="T1" fmla="*/ 2 h 200"/>
                          <a:gd name="T2" fmla="*/ 59 w 173"/>
                          <a:gd name="T3" fmla="*/ 80 h 200"/>
                          <a:gd name="T4" fmla="*/ 4 w 173"/>
                          <a:gd name="T5" fmla="*/ 71 h 200"/>
                          <a:gd name="T6" fmla="*/ 1 w 173"/>
                          <a:gd name="T7" fmla="*/ 83 h 200"/>
                          <a:gd name="T8" fmla="*/ 0 w 173"/>
                          <a:gd name="T9" fmla="*/ 94 h 200"/>
                          <a:gd name="T10" fmla="*/ 46 w 173"/>
                          <a:gd name="T11" fmla="*/ 119 h 200"/>
                          <a:gd name="T12" fmla="*/ 28 w 173"/>
                          <a:gd name="T13" fmla="*/ 183 h 200"/>
                          <a:gd name="T14" fmla="*/ 39 w 173"/>
                          <a:gd name="T15" fmla="*/ 191 h 200"/>
                          <a:gd name="T16" fmla="*/ 46 w 173"/>
                          <a:gd name="T17" fmla="*/ 199 h 200"/>
                          <a:gd name="T18" fmla="*/ 77 w 173"/>
                          <a:gd name="T19" fmla="*/ 132 h 200"/>
                          <a:gd name="T20" fmla="*/ 130 w 173"/>
                          <a:gd name="T21" fmla="*/ 196 h 200"/>
                          <a:gd name="T22" fmla="*/ 140 w 173"/>
                          <a:gd name="T23" fmla="*/ 189 h 200"/>
                          <a:gd name="T24" fmla="*/ 149 w 173"/>
                          <a:gd name="T25" fmla="*/ 178 h 200"/>
                          <a:gd name="T26" fmla="*/ 108 w 173"/>
                          <a:gd name="T27" fmla="*/ 116 h 200"/>
                          <a:gd name="T28" fmla="*/ 172 w 173"/>
                          <a:gd name="T29" fmla="*/ 78 h 200"/>
                          <a:gd name="T30" fmla="*/ 166 w 173"/>
                          <a:gd name="T31" fmla="*/ 59 h 200"/>
                          <a:gd name="T32" fmla="*/ 160 w 173"/>
                          <a:gd name="T33" fmla="*/ 54 h 200"/>
                          <a:gd name="T34" fmla="*/ 99 w 173"/>
                          <a:gd name="T35" fmla="*/ 79 h 200"/>
                          <a:gd name="T36" fmla="*/ 90 w 173"/>
                          <a:gd name="T37" fmla="*/ 0 h 200"/>
                          <a:gd name="T38" fmla="*/ 65 w 173"/>
                          <a:gd name="T39" fmla="*/ 2 h 2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3"/>
                          <a:gd name="T61" fmla="*/ 0 h 200"/>
                          <a:gd name="T62" fmla="*/ 173 w 173"/>
                          <a:gd name="T63" fmla="*/ 200 h 2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3" h="200">
                            <a:moveTo>
                              <a:pt x="65" y="2"/>
                            </a:moveTo>
                            <a:lnTo>
                              <a:pt x="59" y="80"/>
                            </a:lnTo>
                            <a:lnTo>
                              <a:pt x="4" y="71"/>
                            </a:lnTo>
                            <a:lnTo>
                              <a:pt x="1" y="83"/>
                            </a:lnTo>
                            <a:lnTo>
                              <a:pt x="0" y="94"/>
                            </a:lnTo>
                            <a:lnTo>
                              <a:pt x="46" y="119"/>
                            </a:lnTo>
                            <a:lnTo>
                              <a:pt x="28" y="183"/>
                            </a:lnTo>
                            <a:lnTo>
                              <a:pt x="39" y="191"/>
                            </a:lnTo>
                            <a:lnTo>
                              <a:pt x="46" y="199"/>
                            </a:lnTo>
                            <a:lnTo>
                              <a:pt x="77" y="132"/>
                            </a:lnTo>
                            <a:lnTo>
                              <a:pt x="130" y="196"/>
                            </a:lnTo>
                            <a:lnTo>
                              <a:pt x="140" y="189"/>
                            </a:lnTo>
                            <a:lnTo>
                              <a:pt x="149" y="178"/>
                            </a:lnTo>
                            <a:lnTo>
                              <a:pt x="108" y="116"/>
                            </a:lnTo>
                            <a:lnTo>
                              <a:pt x="172" y="78"/>
                            </a:lnTo>
                            <a:lnTo>
                              <a:pt x="166" y="59"/>
                            </a:lnTo>
                            <a:lnTo>
                              <a:pt x="160" y="54"/>
                            </a:lnTo>
                            <a:lnTo>
                              <a:pt x="99" y="79"/>
                            </a:lnTo>
                            <a:lnTo>
                              <a:pt x="90" y="0"/>
                            </a:lnTo>
                            <a:lnTo>
                              <a:pt x="65" y="2"/>
                            </a:lnTo>
                          </a:path>
                        </a:pathLst>
                      </a:custGeom>
                      <a:solidFill>
                        <a:srgbClr val="000000"/>
                      </a:solidFill>
                      <a:ln w="25400" cap="rnd">
                        <a:solidFill>
                          <a:srgbClr val="C0C0C0"/>
                        </a:solidFill>
                        <a:round/>
                        <a:headEnd/>
                        <a:tailEnd/>
                      </a:ln>
                    </p:spPr>
                    <p:txBody>
                      <a:bodyPr/>
                      <a:lstStyle/>
                      <a:p>
                        <a:endParaRPr lang="en-US" dirty="0"/>
                      </a:p>
                    </p:txBody>
                  </p:sp>
                  <p:grpSp>
                    <p:nvGrpSpPr>
                      <p:cNvPr id="46231" name="Group 38"/>
                      <p:cNvGrpSpPr>
                        <a:grpSpLocks noChangeAspect="1"/>
                      </p:cNvGrpSpPr>
                      <p:nvPr/>
                    </p:nvGrpSpPr>
                    <p:grpSpPr bwMode="auto">
                      <a:xfrm>
                        <a:off x="1892" y="2461"/>
                        <a:ext cx="18" cy="14"/>
                        <a:chOff x="1892" y="2461"/>
                        <a:chExt cx="18" cy="14"/>
                      </a:xfrm>
                    </p:grpSpPr>
                    <p:sp>
                      <p:nvSpPr>
                        <p:cNvPr id="46251" name="Oval 39"/>
                        <p:cNvSpPr>
                          <a:spLocks noChangeAspect="1" noChangeArrowheads="1"/>
                        </p:cNvSpPr>
                        <p:nvPr/>
                      </p:nvSpPr>
                      <p:spPr bwMode="auto">
                        <a:xfrm>
                          <a:off x="1892" y="2461"/>
                          <a:ext cx="18" cy="14"/>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sp>
                      <p:nvSpPr>
                        <p:cNvPr id="46252" name="Oval 40"/>
                        <p:cNvSpPr>
                          <a:spLocks noChangeAspect="1" noChangeArrowheads="1"/>
                        </p:cNvSpPr>
                        <p:nvPr/>
                      </p:nvSpPr>
                      <p:spPr bwMode="auto">
                        <a:xfrm>
                          <a:off x="1897" y="2465"/>
                          <a:ext cx="7" cy="6"/>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grpSp>
                  <p:grpSp>
                    <p:nvGrpSpPr>
                      <p:cNvPr id="46232" name="Group 41"/>
                      <p:cNvGrpSpPr>
                        <a:grpSpLocks noChangeAspect="1"/>
                      </p:cNvGrpSpPr>
                      <p:nvPr/>
                    </p:nvGrpSpPr>
                    <p:grpSpPr bwMode="auto">
                      <a:xfrm>
                        <a:off x="1944" y="2457"/>
                        <a:ext cx="16" cy="15"/>
                        <a:chOff x="1944" y="2457"/>
                        <a:chExt cx="16" cy="15"/>
                      </a:xfrm>
                    </p:grpSpPr>
                    <p:sp>
                      <p:nvSpPr>
                        <p:cNvPr id="46249" name="Oval 42"/>
                        <p:cNvSpPr>
                          <a:spLocks noChangeAspect="1" noChangeArrowheads="1"/>
                        </p:cNvSpPr>
                        <p:nvPr/>
                      </p:nvSpPr>
                      <p:spPr bwMode="auto">
                        <a:xfrm>
                          <a:off x="1944" y="2457"/>
                          <a:ext cx="16" cy="15"/>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sp>
                      <p:nvSpPr>
                        <p:cNvPr id="46250" name="Oval 43"/>
                        <p:cNvSpPr>
                          <a:spLocks noChangeAspect="1" noChangeArrowheads="1"/>
                        </p:cNvSpPr>
                        <p:nvPr/>
                      </p:nvSpPr>
                      <p:spPr bwMode="auto">
                        <a:xfrm>
                          <a:off x="1949" y="2462"/>
                          <a:ext cx="7" cy="7"/>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grpSp>
                  <p:grpSp>
                    <p:nvGrpSpPr>
                      <p:cNvPr id="46233" name="Group 44"/>
                      <p:cNvGrpSpPr>
                        <a:grpSpLocks noChangeAspect="1"/>
                      </p:cNvGrpSpPr>
                      <p:nvPr/>
                    </p:nvGrpSpPr>
                    <p:grpSpPr bwMode="auto">
                      <a:xfrm>
                        <a:off x="1916" y="2440"/>
                        <a:ext cx="16" cy="16"/>
                        <a:chOff x="1916" y="2440"/>
                        <a:chExt cx="16" cy="16"/>
                      </a:xfrm>
                    </p:grpSpPr>
                    <p:sp>
                      <p:nvSpPr>
                        <p:cNvPr id="46247" name="Oval 45"/>
                        <p:cNvSpPr>
                          <a:spLocks noChangeAspect="1" noChangeArrowheads="1"/>
                        </p:cNvSpPr>
                        <p:nvPr/>
                      </p:nvSpPr>
                      <p:spPr bwMode="auto">
                        <a:xfrm>
                          <a:off x="1916" y="2440"/>
                          <a:ext cx="16" cy="16"/>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sp>
                      <p:nvSpPr>
                        <p:cNvPr id="46248" name="Oval 46"/>
                        <p:cNvSpPr>
                          <a:spLocks noChangeAspect="1" noChangeArrowheads="1"/>
                        </p:cNvSpPr>
                        <p:nvPr/>
                      </p:nvSpPr>
                      <p:spPr bwMode="auto">
                        <a:xfrm>
                          <a:off x="1920" y="2444"/>
                          <a:ext cx="7" cy="8"/>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grpSp>
                  <p:grpSp>
                    <p:nvGrpSpPr>
                      <p:cNvPr id="46234" name="Group 47"/>
                      <p:cNvGrpSpPr>
                        <a:grpSpLocks noChangeAspect="1"/>
                      </p:cNvGrpSpPr>
                      <p:nvPr/>
                    </p:nvGrpSpPr>
                    <p:grpSpPr bwMode="auto">
                      <a:xfrm>
                        <a:off x="1937" y="2490"/>
                        <a:ext cx="16" cy="15"/>
                        <a:chOff x="1937" y="2490"/>
                        <a:chExt cx="16" cy="15"/>
                      </a:xfrm>
                    </p:grpSpPr>
                    <p:sp>
                      <p:nvSpPr>
                        <p:cNvPr id="46245" name="Oval 48"/>
                        <p:cNvSpPr>
                          <a:spLocks noChangeAspect="1" noChangeArrowheads="1"/>
                        </p:cNvSpPr>
                        <p:nvPr/>
                      </p:nvSpPr>
                      <p:spPr bwMode="auto">
                        <a:xfrm>
                          <a:off x="1937" y="2490"/>
                          <a:ext cx="16" cy="15"/>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sp>
                      <p:nvSpPr>
                        <p:cNvPr id="46246" name="Oval 49"/>
                        <p:cNvSpPr>
                          <a:spLocks noChangeAspect="1" noChangeArrowheads="1"/>
                        </p:cNvSpPr>
                        <p:nvPr/>
                      </p:nvSpPr>
                      <p:spPr bwMode="auto">
                        <a:xfrm>
                          <a:off x="1942" y="2494"/>
                          <a:ext cx="8" cy="7"/>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grpSp>
                  <p:sp>
                    <p:nvSpPr>
                      <p:cNvPr id="46235" name="Oval 50"/>
                      <p:cNvSpPr>
                        <a:spLocks noChangeAspect="1" noChangeArrowheads="1"/>
                      </p:cNvSpPr>
                      <p:nvPr/>
                    </p:nvSpPr>
                    <p:spPr bwMode="auto">
                      <a:xfrm>
                        <a:off x="1910" y="2461"/>
                        <a:ext cx="33" cy="30"/>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grpSp>
                    <p:nvGrpSpPr>
                      <p:cNvPr id="46236" name="Group 51"/>
                      <p:cNvGrpSpPr>
                        <a:grpSpLocks noChangeAspect="1"/>
                      </p:cNvGrpSpPr>
                      <p:nvPr/>
                    </p:nvGrpSpPr>
                    <p:grpSpPr bwMode="auto">
                      <a:xfrm>
                        <a:off x="1899" y="2490"/>
                        <a:ext cx="17" cy="15"/>
                        <a:chOff x="1899" y="2490"/>
                        <a:chExt cx="17" cy="15"/>
                      </a:xfrm>
                    </p:grpSpPr>
                    <p:sp>
                      <p:nvSpPr>
                        <p:cNvPr id="46243" name="Oval 52"/>
                        <p:cNvSpPr>
                          <a:spLocks noChangeAspect="1" noChangeArrowheads="1"/>
                        </p:cNvSpPr>
                        <p:nvPr/>
                      </p:nvSpPr>
                      <p:spPr bwMode="auto">
                        <a:xfrm>
                          <a:off x="1899" y="2490"/>
                          <a:ext cx="17" cy="15"/>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sp>
                      <p:nvSpPr>
                        <p:cNvPr id="46244" name="Oval 53"/>
                        <p:cNvSpPr>
                          <a:spLocks noChangeAspect="1" noChangeArrowheads="1"/>
                        </p:cNvSpPr>
                        <p:nvPr/>
                      </p:nvSpPr>
                      <p:spPr bwMode="auto">
                        <a:xfrm>
                          <a:off x="1904" y="2494"/>
                          <a:ext cx="6" cy="7"/>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grpSp>
                  <p:grpSp>
                    <p:nvGrpSpPr>
                      <p:cNvPr id="46237" name="Group 54"/>
                      <p:cNvGrpSpPr>
                        <a:grpSpLocks noChangeAspect="1"/>
                      </p:cNvGrpSpPr>
                      <p:nvPr/>
                    </p:nvGrpSpPr>
                    <p:grpSpPr bwMode="auto">
                      <a:xfrm>
                        <a:off x="1905" y="2454"/>
                        <a:ext cx="58" cy="50"/>
                        <a:chOff x="1905" y="2454"/>
                        <a:chExt cx="58" cy="50"/>
                      </a:xfrm>
                    </p:grpSpPr>
                    <p:sp>
                      <p:nvSpPr>
                        <p:cNvPr id="46238" name="Line 55"/>
                        <p:cNvSpPr>
                          <a:spLocks noChangeAspect="1" noChangeShapeType="1"/>
                        </p:cNvSpPr>
                        <p:nvPr/>
                      </p:nvSpPr>
                      <p:spPr bwMode="auto">
                        <a:xfrm>
                          <a:off x="1909" y="2457"/>
                          <a:ext cx="11" cy="11"/>
                        </a:xfrm>
                        <a:prstGeom prst="line">
                          <a:avLst/>
                        </a:prstGeom>
                        <a:noFill/>
                        <a:ln w="25400">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6239" name="Line 56"/>
                        <p:cNvSpPr>
                          <a:spLocks noChangeAspect="1" noChangeShapeType="1"/>
                        </p:cNvSpPr>
                        <p:nvPr/>
                      </p:nvSpPr>
                      <p:spPr bwMode="auto">
                        <a:xfrm flipH="1">
                          <a:off x="1923" y="2454"/>
                          <a:ext cx="28" cy="14"/>
                        </a:xfrm>
                        <a:prstGeom prst="line">
                          <a:avLst/>
                        </a:prstGeom>
                        <a:noFill/>
                        <a:ln w="25400">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6240" name="Line 57"/>
                        <p:cNvSpPr>
                          <a:spLocks noChangeAspect="1" noChangeShapeType="1"/>
                        </p:cNvSpPr>
                        <p:nvPr/>
                      </p:nvSpPr>
                      <p:spPr bwMode="auto">
                        <a:xfrm flipV="1">
                          <a:off x="1905" y="2470"/>
                          <a:ext cx="7" cy="26"/>
                        </a:xfrm>
                        <a:prstGeom prst="line">
                          <a:avLst/>
                        </a:prstGeom>
                        <a:noFill/>
                        <a:ln w="25400">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6241" name="Line 58"/>
                        <p:cNvSpPr>
                          <a:spLocks noChangeAspect="1" noChangeShapeType="1"/>
                        </p:cNvSpPr>
                        <p:nvPr/>
                      </p:nvSpPr>
                      <p:spPr bwMode="auto">
                        <a:xfrm flipH="1" flipV="1">
                          <a:off x="1927" y="2470"/>
                          <a:ext cx="36" cy="21"/>
                        </a:xfrm>
                        <a:prstGeom prst="line">
                          <a:avLst/>
                        </a:prstGeom>
                        <a:noFill/>
                        <a:ln w="25400">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6242" name="Line 59"/>
                        <p:cNvSpPr>
                          <a:spLocks noChangeAspect="1" noChangeShapeType="1"/>
                        </p:cNvSpPr>
                        <p:nvPr/>
                      </p:nvSpPr>
                      <p:spPr bwMode="auto">
                        <a:xfrm>
                          <a:off x="1925" y="2489"/>
                          <a:ext cx="1" cy="15"/>
                        </a:xfrm>
                        <a:prstGeom prst="line">
                          <a:avLst/>
                        </a:prstGeom>
                        <a:noFill/>
                        <a:ln w="25400">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grpSp>
            </p:grpSp>
            <p:grpSp>
              <p:nvGrpSpPr>
                <p:cNvPr id="46195" name="Group 60"/>
                <p:cNvGrpSpPr>
                  <a:grpSpLocks noChangeAspect="1"/>
                </p:cNvGrpSpPr>
                <p:nvPr/>
              </p:nvGrpSpPr>
              <p:grpSpPr bwMode="auto">
                <a:xfrm>
                  <a:off x="734" y="2278"/>
                  <a:ext cx="318" cy="299"/>
                  <a:chOff x="734" y="2278"/>
                  <a:chExt cx="318" cy="299"/>
                </a:xfrm>
              </p:grpSpPr>
              <p:grpSp>
                <p:nvGrpSpPr>
                  <p:cNvPr id="46196" name="Group 61"/>
                  <p:cNvGrpSpPr>
                    <a:grpSpLocks noChangeAspect="1"/>
                  </p:cNvGrpSpPr>
                  <p:nvPr/>
                </p:nvGrpSpPr>
                <p:grpSpPr bwMode="auto">
                  <a:xfrm>
                    <a:off x="734" y="2278"/>
                    <a:ext cx="318" cy="299"/>
                    <a:chOff x="734" y="2278"/>
                    <a:chExt cx="318" cy="299"/>
                  </a:xfrm>
                </p:grpSpPr>
                <p:sp>
                  <p:nvSpPr>
                    <p:cNvPr id="46224" name="Oval 62"/>
                    <p:cNvSpPr>
                      <a:spLocks noChangeAspect="1" noChangeArrowheads="1"/>
                    </p:cNvSpPr>
                    <p:nvPr/>
                  </p:nvSpPr>
                  <p:spPr bwMode="auto">
                    <a:xfrm>
                      <a:off x="734" y="2278"/>
                      <a:ext cx="280" cy="299"/>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sp>
                  <p:nvSpPr>
                    <p:cNvPr id="46225" name="Arc 63"/>
                    <p:cNvSpPr>
                      <a:spLocks noChangeAspect="1"/>
                    </p:cNvSpPr>
                    <p:nvPr/>
                  </p:nvSpPr>
                  <p:spPr bwMode="auto">
                    <a:xfrm>
                      <a:off x="883" y="2456"/>
                      <a:ext cx="169" cy="121"/>
                    </a:xfrm>
                    <a:custGeom>
                      <a:avLst/>
                      <a:gdLst>
                        <a:gd name="T0" fmla="*/ 0 w 21729"/>
                        <a:gd name="T1" fmla="*/ 0 h 21600"/>
                        <a:gd name="T2" fmla="*/ 0 w 21729"/>
                        <a:gd name="T3" fmla="*/ 0 h 21600"/>
                        <a:gd name="T4" fmla="*/ 0 w 21729"/>
                        <a:gd name="T5" fmla="*/ 0 h 21600"/>
                        <a:gd name="T6" fmla="*/ 0 60000 65536"/>
                        <a:gd name="T7" fmla="*/ 0 60000 65536"/>
                        <a:gd name="T8" fmla="*/ 0 60000 65536"/>
                        <a:gd name="T9" fmla="*/ 0 w 21729"/>
                        <a:gd name="T10" fmla="*/ 0 h 21600"/>
                        <a:gd name="T11" fmla="*/ 21729 w 21729"/>
                        <a:gd name="T12" fmla="*/ 21600 h 21600"/>
                      </a:gdLst>
                      <a:ahLst/>
                      <a:cxnLst>
                        <a:cxn ang="T6">
                          <a:pos x="T0" y="T1"/>
                        </a:cxn>
                        <a:cxn ang="T7">
                          <a:pos x="T2" y="T3"/>
                        </a:cxn>
                        <a:cxn ang="T8">
                          <a:pos x="T4" y="T5"/>
                        </a:cxn>
                      </a:cxnLst>
                      <a:rect l="T9" t="T10" r="T11" b="T12"/>
                      <a:pathLst>
                        <a:path w="21729" h="21600" fill="none" extrusionOk="0">
                          <a:moveTo>
                            <a:pt x="21729" y="0"/>
                          </a:moveTo>
                          <a:cubicBezTo>
                            <a:pt x="21729" y="11929"/>
                            <a:pt x="12058" y="21600"/>
                            <a:pt x="129" y="21600"/>
                          </a:cubicBezTo>
                          <a:cubicBezTo>
                            <a:pt x="86" y="21600"/>
                            <a:pt x="43" y="21599"/>
                            <a:pt x="0" y="21599"/>
                          </a:cubicBezTo>
                        </a:path>
                        <a:path w="21729" h="21600" stroke="0" extrusionOk="0">
                          <a:moveTo>
                            <a:pt x="21729" y="0"/>
                          </a:moveTo>
                          <a:cubicBezTo>
                            <a:pt x="21729" y="11929"/>
                            <a:pt x="12058" y="21600"/>
                            <a:pt x="129" y="21600"/>
                          </a:cubicBezTo>
                          <a:cubicBezTo>
                            <a:pt x="86" y="21600"/>
                            <a:pt x="43" y="21599"/>
                            <a:pt x="0" y="21599"/>
                          </a:cubicBezTo>
                          <a:lnTo>
                            <a:pt x="129" y="0"/>
                          </a:lnTo>
                          <a:lnTo>
                            <a:pt x="21729" y="0"/>
                          </a:lnTo>
                          <a:close/>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wrap="none" anchor="ctr"/>
                    <a:lstStyle/>
                    <a:p>
                      <a:endParaRPr lang="en-US" dirty="0"/>
                    </a:p>
                  </p:txBody>
                </p:sp>
              </p:grpSp>
              <p:grpSp>
                <p:nvGrpSpPr>
                  <p:cNvPr id="46197" name="Group 64"/>
                  <p:cNvGrpSpPr>
                    <a:grpSpLocks noChangeAspect="1"/>
                  </p:cNvGrpSpPr>
                  <p:nvPr/>
                </p:nvGrpSpPr>
                <p:grpSpPr bwMode="auto">
                  <a:xfrm>
                    <a:off x="785" y="2339"/>
                    <a:ext cx="196" cy="179"/>
                    <a:chOff x="785" y="2339"/>
                    <a:chExt cx="196" cy="179"/>
                  </a:xfrm>
                </p:grpSpPr>
                <p:sp>
                  <p:nvSpPr>
                    <p:cNvPr id="46198" name="Oval 65"/>
                    <p:cNvSpPr>
                      <a:spLocks noChangeAspect="1" noChangeArrowheads="1"/>
                    </p:cNvSpPr>
                    <p:nvPr/>
                  </p:nvSpPr>
                  <p:spPr bwMode="auto">
                    <a:xfrm>
                      <a:off x="787" y="2343"/>
                      <a:ext cx="188" cy="175"/>
                    </a:xfrm>
                    <a:prstGeom prst="ellipse">
                      <a:avLst/>
                    </a:prstGeom>
                    <a:solidFill>
                      <a:srgbClr val="000000"/>
                    </a:solidFill>
                    <a:ln w="25400">
                      <a:solidFill>
                        <a:srgbClr val="C0C0C0"/>
                      </a:solidFill>
                      <a:round/>
                      <a:headEnd/>
                      <a:tailEnd/>
                    </a:ln>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sp>
                  <p:nvSpPr>
                    <p:cNvPr id="46199" name="Freeform 66"/>
                    <p:cNvSpPr>
                      <a:spLocks noChangeAspect="1"/>
                    </p:cNvSpPr>
                    <p:nvPr/>
                  </p:nvSpPr>
                  <p:spPr bwMode="auto">
                    <a:xfrm>
                      <a:off x="785" y="2339"/>
                      <a:ext cx="196" cy="176"/>
                    </a:xfrm>
                    <a:custGeom>
                      <a:avLst/>
                      <a:gdLst>
                        <a:gd name="T0" fmla="*/ 76 w 196"/>
                        <a:gd name="T1" fmla="*/ 1 h 176"/>
                        <a:gd name="T2" fmla="*/ 75 w 196"/>
                        <a:gd name="T3" fmla="*/ 75 h 176"/>
                        <a:gd name="T4" fmla="*/ 6 w 196"/>
                        <a:gd name="T5" fmla="*/ 63 h 176"/>
                        <a:gd name="T6" fmla="*/ 1 w 196"/>
                        <a:gd name="T7" fmla="*/ 72 h 176"/>
                        <a:gd name="T8" fmla="*/ 0 w 196"/>
                        <a:gd name="T9" fmla="*/ 85 h 176"/>
                        <a:gd name="T10" fmla="*/ 67 w 196"/>
                        <a:gd name="T11" fmla="*/ 106 h 176"/>
                        <a:gd name="T12" fmla="*/ 34 w 196"/>
                        <a:gd name="T13" fmla="*/ 162 h 176"/>
                        <a:gd name="T14" fmla="*/ 47 w 196"/>
                        <a:gd name="T15" fmla="*/ 170 h 176"/>
                        <a:gd name="T16" fmla="*/ 60 w 196"/>
                        <a:gd name="T17" fmla="*/ 175 h 176"/>
                        <a:gd name="T18" fmla="*/ 96 w 196"/>
                        <a:gd name="T19" fmla="*/ 129 h 176"/>
                        <a:gd name="T20" fmla="*/ 143 w 196"/>
                        <a:gd name="T21" fmla="*/ 171 h 176"/>
                        <a:gd name="T22" fmla="*/ 156 w 196"/>
                        <a:gd name="T23" fmla="*/ 166 h 176"/>
                        <a:gd name="T24" fmla="*/ 166 w 196"/>
                        <a:gd name="T25" fmla="*/ 154 h 176"/>
                        <a:gd name="T26" fmla="*/ 122 w 196"/>
                        <a:gd name="T27" fmla="*/ 103 h 176"/>
                        <a:gd name="T28" fmla="*/ 184 w 196"/>
                        <a:gd name="T29" fmla="*/ 75 h 176"/>
                        <a:gd name="T30" fmla="*/ 195 w 196"/>
                        <a:gd name="T31" fmla="*/ 72 h 176"/>
                        <a:gd name="T32" fmla="*/ 190 w 196"/>
                        <a:gd name="T33" fmla="*/ 56 h 176"/>
                        <a:gd name="T34" fmla="*/ 186 w 196"/>
                        <a:gd name="T35" fmla="*/ 51 h 176"/>
                        <a:gd name="T36" fmla="*/ 105 w 196"/>
                        <a:gd name="T37" fmla="*/ 74 h 176"/>
                        <a:gd name="T38" fmla="*/ 103 w 196"/>
                        <a:gd name="T39" fmla="*/ 0 h 176"/>
                        <a:gd name="T40" fmla="*/ 88 w 196"/>
                        <a:gd name="T41" fmla="*/ 0 h 176"/>
                        <a:gd name="T42" fmla="*/ 76 w 196"/>
                        <a:gd name="T43" fmla="*/ 1 h 1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6"/>
                        <a:gd name="T67" fmla="*/ 0 h 176"/>
                        <a:gd name="T68" fmla="*/ 196 w 196"/>
                        <a:gd name="T69" fmla="*/ 176 h 17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6" h="176">
                          <a:moveTo>
                            <a:pt x="76" y="1"/>
                          </a:moveTo>
                          <a:lnTo>
                            <a:pt x="75" y="75"/>
                          </a:lnTo>
                          <a:lnTo>
                            <a:pt x="6" y="63"/>
                          </a:lnTo>
                          <a:lnTo>
                            <a:pt x="1" y="72"/>
                          </a:lnTo>
                          <a:lnTo>
                            <a:pt x="0" y="85"/>
                          </a:lnTo>
                          <a:lnTo>
                            <a:pt x="67" y="106"/>
                          </a:lnTo>
                          <a:lnTo>
                            <a:pt x="34" y="162"/>
                          </a:lnTo>
                          <a:lnTo>
                            <a:pt x="47" y="170"/>
                          </a:lnTo>
                          <a:lnTo>
                            <a:pt x="60" y="175"/>
                          </a:lnTo>
                          <a:lnTo>
                            <a:pt x="96" y="129"/>
                          </a:lnTo>
                          <a:lnTo>
                            <a:pt x="143" y="171"/>
                          </a:lnTo>
                          <a:lnTo>
                            <a:pt x="156" y="166"/>
                          </a:lnTo>
                          <a:lnTo>
                            <a:pt x="166" y="154"/>
                          </a:lnTo>
                          <a:lnTo>
                            <a:pt x="122" y="103"/>
                          </a:lnTo>
                          <a:lnTo>
                            <a:pt x="184" y="75"/>
                          </a:lnTo>
                          <a:lnTo>
                            <a:pt x="195" y="72"/>
                          </a:lnTo>
                          <a:lnTo>
                            <a:pt x="190" y="56"/>
                          </a:lnTo>
                          <a:lnTo>
                            <a:pt x="186" y="51"/>
                          </a:lnTo>
                          <a:lnTo>
                            <a:pt x="105" y="74"/>
                          </a:lnTo>
                          <a:lnTo>
                            <a:pt x="103" y="0"/>
                          </a:lnTo>
                          <a:lnTo>
                            <a:pt x="88" y="0"/>
                          </a:lnTo>
                          <a:lnTo>
                            <a:pt x="76" y="1"/>
                          </a:lnTo>
                        </a:path>
                      </a:pathLst>
                    </a:custGeom>
                    <a:solidFill>
                      <a:srgbClr val="000000"/>
                    </a:solidFill>
                    <a:ln w="25400" cap="rnd">
                      <a:solidFill>
                        <a:srgbClr val="C0C0C0"/>
                      </a:solidFill>
                      <a:round/>
                      <a:headEnd/>
                      <a:tailEnd/>
                    </a:ln>
                  </p:spPr>
                  <p:txBody>
                    <a:bodyPr/>
                    <a:lstStyle/>
                    <a:p>
                      <a:endParaRPr lang="en-US" dirty="0"/>
                    </a:p>
                  </p:txBody>
                </p:sp>
                <p:grpSp>
                  <p:nvGrpSpPr>
                    <p:cNvPr id="46200" name="Group 67"/>
                    <p:cNvGrpSpPr>
                      <a:grpSpLocks noChangeAspect="1"/>
                    </p:cNvGrpSpPr>
                    <p:nvPr/>
                  </p:nvGrpSpPr>
                  <p:grpSpPr bwMode="auto">
                    <a:xfrm>
                      <a:off x="842" y="2401"/>
                      <a:ext cx="69" cy="67"/>
                      <a:chOff x="842" y="2401"/>
                      <a:chExt cx="69" cy="67"/>
                    </a:xfrm>
                  </p:grpSpPr>
                  <p:grpSp>
                    <p:nvGrpSpPr>
                      <p:cNvPr id="46209" name="Group 68"/>
                      <p:cNvGrpSpPr>
                        <a:grpSpLocks noChangeAspect="1"/>
                      </p:cNvGrpSpPr>
                      <p:nvPr/>
                    </p:nvGrpSpPr>
                    <p:grpSpPr bwMode="auto">
                      <a:xfrm>
                        <a:off x="842" y="2420"/>
                        <a:ext cx="17" cy="16"/>
                        <a:chOff x="842" y="2420"/>
                        <a:chExt cx="17" cy="16"/>
                      </a:xfrm>
                    </p:grpSpPr>
                    <p:sp>
                      <p:nvSpPr>
                        <p:cNvPr id="46222" name="Oval 69"/>
                        <p:cNvSpPr>
                          <a:spLocks noChangeAspect="1" noChangeArrowheads="1"/>
                        </p:cNvSpPr>
                        <p:nvPr/>
                      </p:nvSpPr>
                      <p:spPr bwMode="auto">
                        <a:xfrm>
                          <a:off x="842" y="2420"/>
                          <a:ext cx="17" cy="16"/>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sp>
                      <p:nvSpPr>
                        <p:cNvPr id="46223" name="Oval 70"/>
                        <p:cNvSpPr>
                          <a:spLocks noChangeAspect="1" noChangeArrowheads="1"/>
                        </p:cNvSpPr>
                        <p:nvPr/>
                      </p:nvSpPr>
                      <p:spPr bwMode="auto">
                        <a:xfrm>
                          <a:off x="846" y="2424"/>
                          <a:ext cx="8" cy="7"/>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grpSp>
                  <p:grpSp>
                    <p:nvGrpSpPr>
                      <p:cNvPr id="46210" name="Group 71"/>
                      <p:cNvGrpSpPr>
                        <a:grpSpLocks noChangeAspect="1"/>
                      </p:cNvGrpSpPr>
                      <p:nvPr/>
                    </p:nvGrpSpPr>
                    <p:grpSpPr bwMode="auto">
                      <a:xfrm>
                        <a:off x="894" y="2417"/>
                        <a:ext cx="17" cy="17"/>
                        <a:chOff x="894" y="2417"/>
                        <a:chExt cx="17" cy="17"/>
                      </a:xfrm>
                    </p:grpSpPr>
                    <p:sp>
                      <p:nvSpPr>
                        <p:cNvPr id="46220" name="Oval 72"/>
                        <p:cNvSpPr>
                          <a:spLocks noChangeAspect="1" noChangeArrowheads="1"/>
                        </p:cNvSpPr>
                        <p:nvPr/>
                      </p:nvSpPr>
                      <p:spPr bwMode="auto">
                        <a:xfrm>
                          <a:off x="894" y="2417"/>
                          <a:ext cx="17" cy="17"/>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sp>
                      <p:nvSpPr>
                        <p:cNvPr id="46221" name="Oval 73"/>
                        <p:cNvSpPr>
                          <a:spLocks noChangeAspect="1" noChangeArrowheads="1"/>
                        </p:cNvSpPr>
                        <p:nvPr/>
                      </p:nvSpPr>
                      <p:spPr bwMode="auto">
                        <a:xfrm>
                          <a:off x="898" y="2422"/>
                          <a:ext cx="7" cy="7"/>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grpSp>
                  <p:grpSp>
                    <p:nvGrpSpPr>
                      <p:cNvPr id="46211" name="Group 74"/>
                      <p:cNvGrpSpPr>
                        <a:grpSpLocks noChangeAspect="1"/>
                      </p:cNvGrpSpPr>
                      <p:nvPr/>
                    </p:nvGrpSpPr>
                    <p:grpSpPr bwMode="auto">
                      <a:xfrm>
                        <a:off x="865" y="2401"/>
                        <a:ext cx="18" cy="15"/>
                        <a:chOff x="865" y="2401"/>
                        <a:chExt cx="18" cy="15"/>
                      </a:xfrm>
                    </p:grpSpPr>
                    <p:sp>
                      <p:nvSpPr>
                        <p:cNvPr id="46218" name="Oval 75"/>
                        <p:cNvSpPr>
                          <a:spLocks noChangeAspect="1" noChangeArrowheads="1"/>
                        </p:cNvSpPr>
                        <p:nvPr/>
                      </p:nvSpPr>
                      <p:spPr bwMode="auto">
                        <a:xfrm>
                          <a:off x="865" y="2401"/>
                          <a:ext cx="18" cy="15"/>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sp>
                      <p:nvSpPr>
                        <p:cNvPr id="46219" name="Oval 76"/>
                        <p:cNvSpPr>
                          <a:spLocks noChangeAspect="1" noChangeArrowheads="1"/>
                        </p:cNvSpPr>
                        <p:nvPr/>
                      </p:nvSpPr>
                      <p:spPr bwMode="auto">
                        <a:xfrm>
                          <a:off x="869" y="2404"/>
                          <a:ext cx="9" cy="7"/>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grpSp>
                  <p:grpSp>
                    <p:nvGrpSpPr>
                      <p:cNvPr id="46212" name="Group 77"/>
                      <p:cNvGrpSpPr>
                        <a:grpSpLocks noChangeAspect="1"/>
                      </p:cNvGrpSpPr>
                      <p:nvPr/>
                    </p:nvGrpSpPr>
                    <p:grpSpPr bwMode="auto">
                      <a:xfrm>
                        <a:off x="886" y="2450"/>
                        <a:ext cx="18" cy="16"/>
                        <a:chOff x="886" y="2450"/>
                        <a:chExt cx="18" cy="16"/>
                      </a:xfrm>
                    </p:grpSpPr>
                    <p:sp>
                      <p:nvSpPr>
                        <p:cNvPr id="46216" name="Oval 78"/>
                        <p:cNvSpPr>
                          <a:spLocks noChangeAspect="1" noChangeArrowheads="1"/>
                        </p:cNvSpPr>
                        <p:nvPr/>
                      </p:nvSpPr>
                      <p:spPr bwMode="auto">
                        <a:xfrm>
                          <a:off x="886" y="2450"/>
                          <a:ext cx="18" cy="16"/>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sp>
                      <p:nvSpPr>
                        <p:cNvPr id="46217" name="Oval 79"/>
                        <p:cNvSpPr>
                          <a:spLocks noChangeAspect="1" noChangeArrowheads="1"/>
                        </p:cNvSpPr>
                        <p:nvPr/>
                      </p:nvSpPr>
                      <p:spPr bwMode="auto">
                        <a:xfrm>
                          <a:off x="890" y="2454"/>
                          <a:ext cx="9" cy="7"/>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grpSp>
                  <p:grpSp>
                    <p:nvGrpSpPr>
                      <p:cNvPr id="46213" name="Group 80"/>
                      <p:cNvGrpSpPr>
                        <a:grpSpLocks noChangeAspect="1"/>
                      </p:cNvGrpSpPr>
                      <p:nvPr/>
                    </p:nvGrpSpPr>
                    <p:grpSpPr bwMode="auto">
                      <a:xfrm>
                        <a:off x="853" y="2452"/>
                        <a:ext cx="18" cy="16"/>
                        <a:chOff x="853" y="2452"/>
                        <a:chExt cx="18" cy="16"/>
                      </a:xfrm>
                    </p:grpSpPr>
                    <p:sp>
                      <p:nvSpPr>
                        <p:cNvPr id="46214" name="Oval 81"/>
                        <p:cNvSpPr>
                          <a:spLocks noChangeAspect="1" noChangeArrowheads="1"/>
                        </p:cNvSpPr>
                        <p:nvPr/>
                      </p:nvSpPr>
                      <p:spPr bwMode="auto">
                        <a:xfrm>
                          <a:off x="853" y="2452"/>
                          <a:ext cx="18" cy="16"/>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sp>
                      <p:nvSpPr>
                        <p:cNvPr id="46215" name="Oval 82"/>
                        <p:cNvSpPr>
                          <a:spLocks noChangeAspect="1" noChangeArrowheads="1"/>
                        </p:cNvSpPr>
                        <p:nvPr/>
                      </p:nvSpPr>
                      <p:spPr bwMode="auto">
                        <a:xfrm>
                          <a:off x="859" y="2457"/>
                          <a:ext cx="7" cy="7"/>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grpSp>
                </p:grpSp>
                <p:grpSp>
                  <p:nvGrpSpPr>
                    <p:cNvPr id="46201" name="Group 83"/>
                    <p:cNvGrpSpPr>
                      <a:grpSpLocks noChangeAspect="1"/>
                    </p:cNvGrpSpPr>
                    <p:nvPr/>
                  </p:nvGrpSpPr>
                  <p:grpSpPr bwMode="auto">
                    <a:xfrm>
                      <a:off x="855" y="2413"/>
                      <a:ext cx="58" cy="48"/>
                      <a:chOff x="855" y="2413"/>
                      <a:chExt cx="58" cy="48"/>
                    </a:xfrm>
                  </p:grpSpPr>
                  <p:grpSp>
                    <p:nvGrpSpPr>
                      <p:cNvPr id="46202" name="Group 84"/>
                      <p:cNvGrpSpPr>
                        <a:grpSpLocks noChangeAspect="1"/>
                      </p:cNvGrpSpPr>
                      <p:nvPr/>
                    </p:nvGrpSpPr>
                    <p:grpSpPr bwMode="auto">
                      <a:xfrm>
                        <a:off x="855" y="2413"/>
                        <a:ext cx="58" cy="40"/>
                        <a:chOff x="855" y="2413"/>
                        <a:chExt cx="58" cy="40"/>
                      </a:xfrm>
                    </p:grpSpPr>
                    <p:sp>
                      <p:nvSpPr>
                        <p:cNvPr id="46204" name="Oval 85"/>
                        <p:cNvSpPr>
                          <a:spLocks noChangeAspect="1" noChangeArrowheads="1"/>
                        </p:cNvSpPr>
                        <p:nvPr/>
                      </p:nvSpPr>
                      <p:spPr bwMode="auto">
                        <a:xfrm>
                          <a:off x="859" y="2420"/>
                          <a:ext cx="34" cy="30"/>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sp>
                      <p:nvSpPr>
                        <p:cNvPr id="46205" name="Line 86"/>
                        <p:cNvSpPr>
                          <a:spLocks noChangeAspect="1" noChangeShapeType="1"/>
                        </p:cNvSpPr>
                        <p:nvPr/>
                      </p:nvSpPr>
                      <p:spPr bwMode="auto">
                        <a:xfrm>
                          <a:off x="859" y="2417"/>
                          <a:ext cx="10" cy="11"/>
                        </a:xfrm>
                        <a:prstGeom prst="line">
                          <a:avLst/>
                        </a:prstGeom>
                        <a:noFill/>
                        <a:ln w="25400">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6206" name="Line 87"/>
                        <p:cNvSpPr>
                          <a:spLocks noChangeAspect="1" noChangeShapeType="1"/>
                        </p:cNvSpPr>
                        <p:nvPr/>
                      </p:nvSpPr>
                      <p:spPr bwMode="auto">
                        <a:xfrm flipH="1">
                          <a:off x="873" y="2413"/>
                          <a:ext cx="28" cy="15"/>
                        </a:xfrm>
                        <a:prstGeom prst="line">
                          <a:avLst/>
                        </a:prstGeom>
                        <a:noFill/>
                        <a:ln w="25400">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6207" name="Line 88"/>
                        <p:cNvSpPr>
                          <a:spLocks noChangeAspect="1" noChangeShapeType="1"/>
                        </p:cNvSpPr>
                        <p:nvPr/>
                      </p:nvSpPr>
                      <p:spPr bwMode="auto">
                        <a:xfrm flipV="1">
                          <a:off x="855" y="2431"/>
                          <a:ext cx="14" cy="22"/>
                        </a:xfrm>
                        <a:prstGeom prst="line">
                          <a:avLst/>
                        </a:prstGeom>
                        <a:noFill/>
                        <a:ln w="25400">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6208" name="Line 89"/>
                        <p:cNvSpPr>
                          <a:spLocks noChangeAspect="1" noChangeShapeType="1"/>
                        </p:cNvSpPr>
                        <p:nvPr/>
                      </p:nvSpPr>
                      <p:spPr bwMode="auto">
                        <a:xfrm flipH="1" flipV="1">
                          <a:off x="877" y="2431"/>
                          <a:ext cx="36" cy="20"/>
                        </a:xfrm>
                        <a:prstGeom prst="line">
                          <a:avLst/>
                        </a:prstGeom>
                        <a:noFill/>
                        <a:ln w="25400">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46203" name="Line 90"/>
                      <p:cNvSpPr>
                        <a:spLocks noChangeAspect="1" noChangeShapeType="1"/>
                      </p:cNvSpPr>
                      <p:nvPr/>
                    </p:nvSpPr>
                    <p:spPr bwMode="auto">
                      <a:xfrm>
                        <a:off x="878" y="2458"/>
                        <a:ext cx="3" cy="3"/>
                      </a:xfrm>
                      <a:prstGeom prst="line">
                        <a:avLst/>
                      </a:prstGeom>
                      <a:noFill/>
                      <a:ln w="25400">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grpSp>
          </p:grpSp>
          <p:grpSp>
            <p:nvGrpSpPr>
              <p:cNvPr id="46187" name="Group 91"/>
              <p:cNvGrpSpPr>
                <a:grpSpLocks noChangeAspect="1"/>
              </p:cNvGrpSpPr>
              <p:nvPr/>
            </p:nvGrpSpPr>
            <p:grpSpPr bwMode="auto">
              <a:xfrm>
                <a:off x="923" y="2274"/>
                <a:ext cx="1679" cy="349"/>
                <a:chOff x="923" y="2274"/>
                <a:chExt cx="1679" cy="349"/>
              </a:xfrm>
            </p:grpSpPr>
            <p:grpSp>
              <p:nvGrpSpPr>
                <p:cNvPr id="46188" name="Group 92"/>
                <p:cNvGrpSpPr>
                  <a:grpSpLocks noChangeAspect="1"/>
                </p:cNvGrpSpPr>
                <p:nvPr/>
              </p:nvGrpSpPr>
              <p:grpSpPr bwMode="auto">
                <a:xfrm>
                  <a:off x="923" y="2274"/>
                  <a:ext cx="1679" cy="349"/>
                  <a:chOff x="923" y="2274"/>
                  <a:chExt cx="1679" cy="349"/>
                </a:xfrm>
              </p:grpSpPr>
              <p:grpSp>
                <p:nvGrpSpPr>
                  <p:cNvPr id="46190" name="Group 93"/>
                  <p:cNvGrpSpPr>
                    <a:grpSpLocks noChangeAspect="1"/>
                  </p:cNvGrpSpPr>
                  <p:nvPr/>
                </p:nvGrpSpPr>
                <p:grpSpPr bwMode="auto">
                  <a:xfrm>
                    <a:off x="1173" y="2274"/>
                    <a:ext cx="1429" cy="349"/>
                    <a:chOff x="1173" y="2274"/>
                    <a:chExt cx="1429" cy="349"/>
                  </a:xfrm>
                </p:grpSpPr>
                <p:sp>
                  <p:nvSpPr>
                    <p:cNvPr id="46192" name="Oval 94"/>
                    <p:cNvSpPr>
                      <a:spLocks noChangeAspect="1" noChangeArrowheads="1"/>
                    </p:cNvSpPr>
                    <p:nvPr/>
                  </p:nvSpPr>
                  <p:spPr bwMode="auto">
                    <a:xfrm>
                      <a:off x="2281" y="2274"/>
                      <a:ext cx="321" cy="349"/>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sp>
                  <p:nvSpPr>
                    <p:cNvPr id="46193" name="Oval 95"/>
                    <p:cNvSpPr>
                      <a:spLocks noChangeAspect="1" noChangeArrowheads="1"/>
                    </p:cNvSpPr>
                    <p:nvPr/>
                  </p:nvSpPr>
                  <p:spPr bwMode="auto">
                    <a:xfrm>
                      <a:off x="1173" y="2369"/>
                      <a:ext cx="298" cy="211"/>
                    </a:xfrm>
                    <a:prstGeom prst="ellipse">
                      <a:avLst/>
                    </a:pr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grpSp>
              <p:sp>
                <p:nvSpPr>
                  <p:cNvPr id="46191" name="Freeform 96"/>
                  <p:cNvSpPr>
                    <a:spLocks noChangeAspect="1"/>
                  </p:cNvSpPr>
                  <p:nvPr/>
                </p:nvSpPr>
                <p:spPr bwMode="auto">
                  <a:xfrm>
                    <a:off x="923" y="2469"/>
                    <a:ext cx="330" cy="58"/>
                  </a:xfrm>
                  <a:custGeom>
                    <a:avLst/>
                    <a:gdLst>
                      <a:gd name="T0" fmla="*/ 11 w 330"/>
                      <a:gd name="T1" fmla="*/ 52 h 58"/>
                      <a:gd name="T2" fmla="*/ 329 w 330"/>
                      <a:gd name="T3" fmla="*/ 57 h 58"/>
                      <a:gd name="T4" fmla="*/ 329 w 330"/>
                      <a:gd name="T5" fmla="*/ 0 h 58"/>
                      <a:gd name="T6" fmla="*/ 0 w 330"/>
                      <a:gd name="T7" fmla="*/ 14 h 58"/>
                      <a:gd name="T8" fmla="*/ 11 w 330"/>
                      <a:gd name="T9" fmla="*/ 52 h 58"/>
                      <a:gd name="T10" fmla="*/ 0 60000 65536"/>
                      <a:gd name="T11" fmla="*/ 0 60000 65536"/>
                      <a:gd name="T12" fmla="*/ 0 60000 65536"/>
                      <a:gd name="T13" fmla="*/ 0 60000 65536"/>
                      <a:gd name="T14" fmla="*/ 0 60000 65536"/>
                      <a:gd name="T15" fmla="*/ 0 w 330"/>
                      <a:gd name="T16" fmla="*/ 0 h 58"/>
                      <a:gd name="T17" fmla="*/ 330 w 330"/>
                      <a:gd name="T18" fmla="*/ 58 h 58"/>
                    </a:gdLst>
                    <a:ahLst/>
                    <a:cxnLst>
                      <a:cxn ang="T10">
                        <a:pos x="T0" y="T1"/>
                      </a:cxn>
                      <a:cxn ang="T11">
                        <a:pos x="T2" y="T3"/>
                      </a:cxn>
                      <a:cxn ang="T12">
                        <a:pos x="T4" y="T5"/>
                      </a:cxn>
                      <a:cxn ang="T13">
                        <a:pos x="T6" y="T7"/>
                      </a:cxn>
                      <a:cxn ang="T14">
                        <a:pos x="T8" y="T9"/>
                      </a:cxn>
                    </a:cxnLst>
                    <a:rect l="T15" t="T16" r="T17" b="T18"/>
                    <a:pathLst>
                      <a:path w="330" h="58">
                        <a:moveTo>
                          <a:pt x="11" y="52"/>
                        </a:moveTo>
                        <a:lnTo>
                          <a:pt x="329" y="57"/>
                        </a:lnTo>
                        <a:lnTo>
                          <a:pt x="329" y="0"/>
                        </a:lnTo>
                        <a:lnTo>
                          <a:pt x="0" y="14"/>
                        </a:lnTo>
                        <a:lnTo>
                          <a:pt x="11" y="5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grpSp>
            <p:sp>
              <p:nvSpPr>
                <p:cNvPr id="46189" name="Freeform 97"/>
                <p:cNvSpPr>
                  <a:spLocks noChangeAspect="1"/>
                </p:cNvSpPr>
                <p:nvPr/>
              </p:nvSpPr>
              <p:spPr bwMode="auto">
                <a:xfrm>
                  <a:off x="2015" y="2478"/>
                  <a:ext cx="552" cy="85"/>
                </a:xfrm>
                <a:custGeom>
                  <a:avLst/>
                  <a:gdLst>
                    <a:gd name="T0" fmla="*/ 22 w 552"/>
                    <a:gd name="T1" fmla="*/ 84 h 85"/>
                    <a:gd name="T2" fmla="*/ 518 w 552"/>
                    <a:gd name="T3" fmla="*/ 54 h 85"/>
                    <a:gd name="T4" fmla="*/ 551 w 552"/>
                    <a:gd name="T5" fmla="*/ 0 h 85"/>
                    <a:gd name="T6" fmla="*/ 0 w 552"/>
                    <a:gd name="T7" fmla="*/ 29 h 85"/>
                    <a:gd name="T8" fmla="*/ 22 w 552"/>
                    <a:gd name="T9" fmla="*/ 84 h 85"/>
                    <a:gd name="T10" fmla="*/ 0 60000 65536"/>
                    <a:gd name="T11" fmla="*/ 0 60000 65536"/>
                    <a:gd name="T12" fmla="*/ 0 60000 65536"/>
                    <a:gd name="T13" fmla="*/ 0 60000 65536"/>
                    <a:gd name="T14" fmla="*/ 0 60000 65536"/>
                    <a:gd name="T15" fmla="*/ 0 w 552"/>
                    <a:gd name="T16" fmla="*/ 0 h 85"/>
                    <a:gd name="T17" fmla="*/ 552 w 552"/>
                    <a:gd name="T18" fmla="*/ 85 h 85"/>
                  </a:gdLst>
                  <a:ahLst/>
                  <a:cxnLst>
                    <a:cxn ang="T10">
                      <a:pos x="T0" y="T1"/>
                    </a:cxn>
                    <a:cxn ang="T11">
                      <a:pos x="T2" y="T3"/>
                    </a:cxn>
                    <a:cxn ang="T12">
                      <a:pos x="T4" y="T5"/>
                    </a:cxn>
                    <a:cxn ang="T13">
                      <a:pos x="T6" y="T7"/>
                    </a:cxn>
                    <a:cxn ang="T14">
                      <a:pos x="T8" y="T9"/>
                    </a:cxn>
                  </a:cxnLst>
                  <a:rect l="T15" t="T16" r="T17" b="T18"/>
                  <a:pathLst>
                    <a:path w="552" h="85">
                      <a:moveTo>
                        <a:pt x="22" y="84"/>
                      </a:moveTo>
                      <a:lnTo>
                        <a:pt x="518" y="54"/>
                      </a:lnTo>
                      <a:lnTo>
                        <a:pt x="551" y="0"/>
                      </a:lnTo>
                      <a:lnTo>
                        <a:pt x="0" y="29"/>
                      </a:lnTo>
                      <a:lnTo>
                        <a:pt x="22" y="84"/>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grpSp>
        </p:grpSp>
        <p:sp>
          <p:nvSpPr>
            <p:cNvPr id="46136" name="Freeform 98"/>
            <p:cNvSpPr>
              <a:spLocks noChangeAspect="1"/>
            </p:cNvSpPr>
            <p:nvPr/>
          </p:nvSpPr>
          <p:spPr bwMode="auto">
            <a:xfrm flipH="1">
              <a:off x="1352550" y="4467225"/>
              <a:ext cx="1811338" cy="374650"/>
            </a:xfrm>
            <a:custGeom>
              <a:avLst/>
              <a:gdLst>
                <a:gd name="T0" fmla="*/ 2147483646 w 2387"/>
                <a:gd name="T1" fmla="*/ 2147483646 h 591"/>
                <a:gd name="T2" fmla="*/ 2147483646 w 2387"/>
                <a:gd name="T3" fmla="*/ 2147483646 h 591"/>
                <a:gd name="T4" fmla="*/ 2147483646 w 2387"/>
                <a:gd name="T5" fmla="*/ 2147483646 h 591"/>
                <a:gd name="T6" fmla="*/ 2147483646 w 2387"/>
                <a:gd name="T7" fmla="*/ 2147483646 h 591"/>
                <a:gd name="T8" fmla="*/ 2147483646 w 2387"/>
                <a:gd name="T9" fmla="*/ 2147483646 h 591"/>
                <a:gd name="T10" fmla="*/ 2147483646 w 2387"/>
                <a:gd name="T11" fmla="*/ 2147483646 h 591"/>
                <a:gd name="T12" fmla="*/ 2147483646 w 2387"/>
                <a:gd name="T13" fmla="*/ 2147483646 h 591"/>
                <a:gd name="T14" fmla="*/ 2147483646 w 2387"/>
                <a:gd name="T15" fmla="*/ 2147483646 h 591"/>
                <a:gd name="T16" fmla="*/ 2147483646 w 2387"/>
                <a:gd name="T17" fmla="*/ 2147483646 h 591"/>
                <a:gd name="T18" fmla="*/ 2147483646 w 2387"/>
                <a:gd name="T19" fmla="*/ 2147483646 h 591"/>
                <a:gd name="T20" fmla="*/ 2147483646 w 2387"/>
                <a:gd name="T21" fmla="*/ 2147483646 h 591"/>
                <a:gd name="T22" fmla="*/ 2147483646 w 2387"/>
                <a:gd name="T23" fmla="*/ 2147483646 h 591"/>
                <a:gd name="T24" fmla="*/ 2147483646 w 2387"/>
                <a:gd name="T25" fmla="*/ 2147483646 h 591"/>
                <a:gd name="T26" fmla="*/ 2147483646 w 2387"/>
                <a:gd name="T27" fmla="*/ 2147483646 h 591"/>
                <a:gd name="T28" fmla="*/ 2147483646 w 2387"/>
                <a:gd name="T29" fmla="*/ 2147483646 h 591"/>
                <a:gd name="T30" fmla="*/ 2147483646 w 2387"/>
                <a:gd name="T31" fmla="*/ 2147483646 h 591"/>
                <a:gd name="T32" fmla="*/ 2147483646 w 2387"/>
                <a:gd name="T33" fmla="*/ 2147483646 h 591"/>
                <a:gd name="T34" fmla="*/ 2147483646 w 2387"/>
                <a:gd name="T35" fmla="*/ 0 h 591"/>
                <a:gd name="T36" fmla="*/ 2147483646 w 2387"/>
                <a:gd name="T37" fmla="*/ 2147483646 h 591"/>
                <a:gd name="T38" fmla="*/ 2147483646 w 2387"/>
                <a:gd name="T39" fmla="*/ 2147483646 h 591"/>
                <a:gd name="T40" fmla="*/ 2147483646 w 2387"/>
                <a:gd name="T41" fmla="*/ 2147483646 h 591"/>
                <a:gd name="T42" fmla="*/ 2147483646 w 2387"/>
                <a:gd name="T43" fmla="*/ 2147483646 h 591"/>
                <a:gd name="T44" fmla="*/ 2147483646 w 2387"/>
                <a:gd name="T45" fmla="*/ 2147483646 h 591"/>
                <a:gd name="T46" fmla="*/ 2147483646 w 2387"/>
                <a:gd name="T47" fmla="*/ 2147483646 h 591"/>
                <a:gd name="T48" fmla="*/ 2147483646 w 2387"/>
                <a:gd name="T49" fmla="*/ 2147483646 h 591"/>
                <a:gd name="T50" fmla="*/ 2147483646 w 2387"/>
                <a:gd name="T51" fmla="*/ 2147483646 h 591"/>
                <a:gd name="T52" fmla="*/ 2147483646 w 2387"/>
                <a:gd name="T53" fmla="*/ 2147483646 h 591"/>
                <a:gd name="T54" fmla="*/ 2147483646 w 2387"/>
                <a:gd name="T55" fmla="*/ 2147483646 h 591"/>
                <a:gd name="T56" fmla="*/ 2147483646 w 2387"/>
                <a:gd name="T57" fmla="*/ 2147483646 h 591"/>
                <a:gd name="T58" fmla="*/ 2147483646 w 2387"/>
                <a:gd name="T59" fmla="*/ 2147483646 h 591"/>
                <a:gd name="T60" fmla="*/ 2147483646 w 2387"/>
                <a:gd name="T61" fmla="*/ 2147483646 h 591"/>
                <a:gd name="T62" fmla="*/ 2147483646 w 2387"/>
                <a:gd name="T63" fmla="*/ 2147483646 h 591"/>
                <a:gd name="T64" fmla="*/ 2147483646 w 2387"/>
                <a:gd name="T65" fmla="*/ 2147483646 h 591"/>
                <a:gd name="T66" fmla="*/ 2147483646 w 2387"/>
                <a:gd name="T67" fmla="*/ 2147483646 h 591"/>
                <a:gd name="T68" fmla="*/ 2147483646 w 2387"/>
                <a:gd name="T69" fmla="*/ 2147483646 h 591"/>
                <a:gd name="T70" fmla="*/ 2147483646 w 2387"/>
                <a:gd name="T71" fmla="*/ 2147483646 h 591"/>
                <a:gd name="T72" fmla="*/ 2147483646 w 2387"/>
                <a:gd name="T73" fmla="*/ 2147483646 h 591"/>
                <a:gd name="T74" fmla="*/ 2147483646 w 2387"/>
                <a:gd name="T75" fmla="*/ 2147483646 h 591"/>
                <a:gd name="T76" fmla="*/ 2147483646 w 2387"/>
                <a:gd name="T77" fmla="*/ 2147483646 h 591"/>
                <a:gd name="T78" fmla="*/ 2147483646 w 2387"/>
                <a:gd name="T79" fmla="*/ 2147483646 h 591"/>
                <a:gd name="T80" fmla="*/ 2147483646 w 2387"/>
                <a:gd name="T81" fmla="*/ 2147483646 h 591"/>
                <a:gd name="T82" fmla="*/ 2147483646 w 2387"/>
                <a:gd name="T83" fmla="*/ 2147483646 h 591"/>
                <a:gd name="T84" fmla="*/ 2147483646 w 2387"/>
                <a:gd name="T85" fmla="*/ 2147483646 h 591"/>
                <a:gd name="T86" fmla="*/ 2147483646 w 2387"/>
                <a:gd name="T87" fmla="*/ 2147483646 h 591"/>
                <a:gd name="T88" fmla="*/ 2147483646 w 2387"/>
                <a:gd name="T89" fmla="*/ 2147483646 h 591"/>
                <a:gd name="T90" fmla="*/ 2147483646 w 2387"/>
                <a:gd name="T91" fmla="*/ 2147483646 h 591"/>
                <a:gd name="T92" fmla="*/ 2147483646 w 2387"/>
                <a:gd name="T93" fmla="*/ 2147483646 h 591"/>
                <a:gd name="T94" fmla="*/ 2147483646 w 2387"/>
                <a:gd name="T95" fmla="*/ 2147483646 h 591"/>
                <a:gd name="T96" fmla="*/ 2147483646 w 2387"/>
                <a:gd name="T97" fmla="*/ 2147483646 h 591"/>
                <a:gd name="T98" fmla="*/ 2147483646 w 2387"/>
                <a:gd name="T99" fmla="*/ 2147483646 h 591"/>
                <a:gd name="T100" fmla="*/ 2147483646 w 2387"/>
                <a:gd name="T101" fmla="*/ 2147483646 h 591"/>
                <a:gd name="T102" fmla="*/ 2147483646 w 2387"/>
                <a:gd name="T103" fmla="*/ 2147483646 h 591"/>
                <a:gd name="T104" fmla="*/ 2147483646 w 2387"/>
                <a:gd name="T105" fmla="*/ 2147483646 h 591"/>
                <a:gd name="T106" fmla="*/ 2147483646 w 2387"/>
                <a:gd name="T107" fmla="*/ 2147483646 h 591"/>
                <a:gd name="T108" fmla="*/ 2147483646 w 2387"/>
                <a:gd name="T109" fmla="*/ 2147483646 h 591"/>
                <a:gd name="T110" fmla="*/ 2147483646 w 2387"/>
                <a:gd name="T111" fmla="*/ 2147483646 h 591"/>
                <a:gd name="T112" fmla="*/ 2147483646 w 2387"/>
                <a:gd name="T113" fmla="*/ 2147483646 h 591"/>
                <a:gd name="T114" fmla="*/ 2147483646 w 2387"/>
                <a:gd name="T115" fmla="*/ 2147483646 h 591"/>
                <a:gd name="T116" fmla="*/ 2147483646 w 2387"/>
                <a:gd name="T117" fmla="*/ 2147483646 h 591"/>
                <a:gd name="T118" fmla="*/ 2147483646 w 2387"/>
                <a:gd name="T119" fmla="*/ 2147483646 h 591"/>
                <a:gd name="T120" fmla="*/ 2147483646 w 2387"/>
                <a:gd name="T121" fmla="*/ 2147483646 h 591"/>
                <a:gd name="T122" fmla="*/ 2147483646 w 2387"/>
                <a:gd name="T123" fmla="*/ 2147483646 h 591"/>
                <a:gd name="T124" fmla="*/ 2147483646 w 2387"/>
                <a:gd name="T125" fmla="*/ 2147483646 h 5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87"/>
                <a:gd name="T190" fmla="*/ 0 h 591"/>
                <a:gd name="T191" fmla="*/ 2387 w 2387"/>
                <a:gd name="T192" fmla="*/ 591 h 59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87" h="591">
                  <a:moveTo>
                    <a:pt x="32" y="383"/>
                  </a:moveTo>
                  <a:lnTo>
                    <a:pt x="62" y="318"/>
                  </a:lnTo>
                  <a:lnTo>
                    <a:pt x="70" y="307"/>
                  </a:lnTo>
                  <a:lnTo>
                    <a:pt x="84" y="296"/>
                  </a:lnTo>
                  <a:lnTo>
                    <a:pt x="99" y="288"/>
                  </a:lnTo>
                  <a:lnTo>
                    <a:pt x="159" y="271"/>
                  </a:lnTo>
                  <a:lnTo>
                    <a:pt x="250" y="252"/>
                  </a:lnTo>
                  <a:lnTo>
                    <a:pt x="350" y="233"/>
                  </a:lnTo>
                  <a:lnTo>
                    <a:pt x="442" y="215"/>
                  </a:lnTo>
                  <a:lnTo>
                    <a:pt x="531" y="200"/>
                  </a:lnTo>
                  <a:lnTo>
                    <a:pt x="549" y="224"/>
                  </a:lnTo>
                  <a:lnTo>
                    <a:pt x="578" y="229"/>
                  </a:lnTo>
                  <a:lnTo>
                    <a:pt x="614" y="229"/>
                  </a:lnTo>
                  <a:lnTo>
                    <a:pt x="733" y="226"/>
                  </a:lnTo>
                  <a:lnTo>
                    <a:pt x="915" y="224"/>
                  </a:lnTo>
                  <a:lnTo>
                    <a:pt x="1154" y="218"/>
                  </a:lnTo>
                  <a:lnTo>
                    <a:pt x="1217" y="218"/>
                  </a:lnTo>
                  <a:lnTo>
                    <a:pt x="1229" y="217"/>
                  </a:lnTo>
                  <a:lnTo>
                    <a:pt x="1236" y="211"/>
                  </a:lnTo>
                  <a:lnTo>
                    <a:pt x="1238" y="204"/>
                  </a:lnTo>
                  <a:lnTo>
                    <a:pt x="1238" y="198"/>
                  </a:lnTo>
                  <a:lnTo>
                    <a:pt x="1237" y="192"/>
                  </a:lnTo>
                  <a:lnTo>
                    <a:pt x="1235" y="186"/>
                  </a:lnTo>
                  <a:lnTo>
                    <a:pt x="1234" y="178"/>
                  </a:lnTo>
                  <a:lnTo>
                    <a:pt x="1216" y="84"/>
                  </a:lnTo>
                  <a:lnTo>
                    <a:pt x="1207" y="55"/>
                  </a:lnTo>
                  <a:lnTo>
                    <a:pt x="1202" y="42"/>
                  </a:lnTo>
                  <a:lnTo>
                    <a:pt x="1192" y="33"/>
                  </a:lnTo>
                  <a:lnTo>
                    <a:pt x="1182" y="29"/>
                  </a:lnTo>
                  <a:lnTo>
                    <a:pt x="1167" y="28"/>
                  </a:lnTo>
                  <a:lnTo>
                    <a:pt x="1135" y="27"/>
                  </a:lnTo>
                  <a:lnTo>
                    <a:pt x="1052" y="30"/>
                  </a:lnTo>
                  <a:lnTo>
                    <a:pt x="982" y="34"/>
                  </a:lnTo>
                  <a:lnTo>
                    <a:pt x="898" y="41"/>
                  </a:lnTo>
                  <a:lnTo>
                    <a:pt x="875" y="44"/>
                  </a:lnTo>
                  <a:lnTo>
                    <a:pt x="855" y="48"/>
                  </a:lnTo>
                  <a:lnTo>
                    <a:pt x="837" y="52"/>
                  </a:lnTo>
                  <a:lnTo>
                    <a:pt x="819" y="58"/>
                  </a:lnTo>
                  <a:lnTo>
                    <a:pt x="799" y="67"/>
                  </a:lnTo>
                  <a:lnTo>
                    <a:pt x="720" y="114"/>
                  </a:lnTo>
                  <a:lnTo>
                    <a:pt x="547" y="215"/>
                  </a:lnTo>
                  <a:lnTo>
                    <a:pt x="537" y="203"/>
                  </a:lnTo>
                  <a:lnTo>
                    <a:pt x="640" y="141"/>
                  </a:lnTo>
                  <a:lnTo>
                    <a:pt x="705" y="104"/>
                  </a:lnTo>
                  <a:lnTo>
                    <a:pt x="800" y="50"/>
                  </a:lnTo>
                  <a:lnTo>
                    <a:pt x="821" y="41"/>
                  </a:lnTo>
                  <a:lnTo>
                    <a:pt x="838" y="35"/>
                  </a:lnTo>
                  <a:lnTo>
                    <a:pt x="854" y="30"/>
                  </a:lnTo>
                  <a:lnTo>
                    <a:pt x="867" y="28"/>
                  </a:lnTo>
                  <a:lnTo>
                    <a:pt x="894" y="24"/>
                  </a:lnTo>
                  <a:lnTo>
                    <a:pt x="934" y="18"/>
                  </a:lnTo>
                  <a:lnTo>
                    <a:pt x="1062" y="6"/>
                  </a:lnTo>
                  <a:lnTo>
                    <a:pt x="1182" y="0"/>
                  </a:lnTo>
                  <a:lnTo>
                    <a:pt x="1296" y="0"/>
                  </a:lnTo>
                  <a:lnTo>
                    <a:pt x="1401" y="0"/>
                  </a:lnTo>
                  <a:lnTo>
                    <a:pt x="1465" y="1"/>
                  </a:lnTo>
                  <a:lnTo>
                    <a:pt x="1564" y="7"/>
                  </a:lnTo>
                  <a:lnTo>
                    <a:pt x="1627" y="11"/>
                  </a:lnTo>
                  <a:lnTo>
                    <a:pt x="1653" y="13"/>
                  </a:lnTo>
                  <a:lnTo>
                    <a:pt x="1677" y="18"/>
                  </a:lnTo>
                  <a:lnTo>
                    <a:pt x="1697" y="22"/>
                  </a:lnTo>
                  <a:lnTo>
                    <a:pt x="1712" y="27"/>
                  </a:lnTo>
                  <a:lnTo>
                    <a:pt x="1692" y="24"/>
                  </a:lnTo>
                  <a:lnTo>
                    <a:pt x="1672" y="24"/>
                  </a:lnTo>
                  <a:lnTo>
                    <a:pt x="1645" y="22"/>
                  </a:lnTo>
                  <a:lnTo>
                    <a:pt x="1602" y="19"/>
                  </a:lnTo>
                  <a:lnTo>
                    <a:pt x="1543" y="16"/>
                  </a:lnTo>
                  <a:lnTo>
                    <a:pt x="1452" y="13"/>
                  </a:lnTo>
                  <a:lnTo>
                    <a:pt x="1426" y="13"/>
                  </a:lnTo>
                  <a:lnTo>
                    <a:pt x="1408" y="16"/>
                  </a:lnTo>
                  <a:lnTo>
                    <a:pt x="1399" y="18"/>
                  </a:lnTo>
                  <a:lnTo>
                    <a:pt x="1392" y="22"/>
                  </a:lnTo>
                  <a:lnTo>
                    <a:pt x="1388" y="27"/>
                  </a:lnTo>
                  <a:lnTo>
                    <a:pt x="1386" y="32"/>
                  </a:lnTo>
                  <a:lnTo>
                    <a:pt x="1386" y="40"/>
                  </a:lnTo>
                  <a:lnTo>
                    <a:pt x="1388" y="49"/>
                  </a:lnTo>
                  <a:lnTo>
                    <a:pt x="1423" y="138"/>
                  </a:lnTo>
                  <a:lnTo>
                    <a:pt x="1434" y="153"/>
                  </a:lnTo>
                  <a:lnTo>
                    <a:pt x="1438" y="159"/>
                  </a:lnTo>
                  <a:lnTo>
                    <a:pt x="1444" y="165"/>
                  </a:lnTo>
                  <a:lnTo>
                    <a:pt x="1451" y="169"/>
                  </a:lnTo>
                  <a:lnTo>
                    <a:pt x="1460" y="172"/>
                  </a:lnTo>
                  <a:lnTo>
                    <a:pt x="1469" y="174"/>
                  </a:lnTo>
                  <a:lnTo>
                    <a:pt x="1484" y="175"/>
                  </a:lnTo>
                  <a:lnTo>
                    <a:pt x="1507" y="176"/>
                  </a:lnTo>
                  <a:lnTo>
                    <a:pt x="1555" y="176"/>
                  </a:lnTo>
                  <a:lnTo>
                    <a:pt x="1627" y="178"/>
                  </a:lnTo>
                  <a:lnTo>
                    <a:pt x="1685" y="178"/>
                  </a:lnTo>
                  <a:lnTo>
                    <a:pt x="1758" y="178"/>
                  </a:lnTo>
                  <a:lnTo>
                    <a:pt x="1839" y="178"/>
                  </a:lnTo>
                  <a:lnTo>
                    <a:pt x="1926" y="178"/>
                  </a:lnTo>
                  <a:lnTo>
                    <a:pt x="1972" y="178"/>
                  </a:lnTo>
                  <a:lnTo>
                    <a:pt x="1993" y="177"/>
                  </a:lnTo>
                  <a:lnTo>
                    <a:pt x="2036" y="180"/>
                  </a:lnTo>
                  <a:lnTo>
                    <a:pt x="2090" y="184"/>
                  </a:lnTo>
                  <a:lnTo>
                    <a:pt x="2135" y="187"/>
                  </a:lnTo>
                  <a:lnTo>
                    <a:pt x="2176" y="192"/>
                  </a:lnTo>
                  <a:lnTo>
                    <a:pt x="2252" y="202"/>
                  </a:lnTo>
                  <a:lnTo>
                    <a:pt x="2273" y="207"/>
                  </a:lnTo>
                  <a:lnTo>
                    <a:pt x="2281" y="209"/>
                  </a:lnTo>
                  <a:lnTo>
                    <a:pt x="2292" y="217"/>
                  </a:lnTo>
                  <a:lnTo>
                    <a:pt x="2301" y="227"/>
                  </a:lnTo>
                  <a:lnTo>
                    <a:pt x="2307" y="237"/>
                  </a:lnTo>
                  <a:lnTo>
                    <a:pt x="2313" y="248"/>
                  </a:lnTo>
                  <a:lnTo>
                    <a:pt x="2317" y="264"/>
                  </a:lnTo>
                  <a:lnTo>
                    <a:pt x="2321" y="280"/>
                  </a:lnTo>
                  <a:lnTo>
                    <a:pt x="2314" y="280"/>
                  </a:lnTo>
                  <a:lnTo>
                    <a:pt x="2313" y="323"/>
                  </a:lnTo>
                  <a:lnTo>
                    <a:pt x="2312" y="348"/>
                  </a:lnTo>
                  <a:lnTo>
                    <a:pt x="2310" y="355"/>
                  </a:lnTo>
                  <a:lnTo>
                    <a:pt x="2323" y="365"/>
                  </a:lnTo>
                  <a:lnTo>
                    <a:pt x="2323" y="377"/>
                  </a:lnTo>
                  <a:lnTo>
                    <a:pt x="2317" y="384"/>
                  </a:lnTo>
                  <a:lnTo>
                    <a:pt x="2311" y="388"/>
                  </a:lnTo>
                  <a:lnTo>
                    <a:pt x="2310" y="392"/>
                  </a:lnTo>
                  <a:lnTo>
                    <a:pt x="2337" y="398"/>
                  </a:lnTo>
                  <a:lnTo>
                    <a:pt x="2353" y="403"/>
                  </a:lnTo>
                  <a:lnTo>
                    <a:pt x="2369" y="409"/>
                  </a:lnTo>
                  <a:lnTo>
                    <a:pt x="2382" y="416"/>
                  </a:lnTo>
                  <a:lnTo>
                    <a:pt x="2386" y="441"/>
                  </a:lnTo>
                  <a:lnTo>
                    <a:pt x="2363" y="503"/>
                  </a:lnTo>
                  <a:lnTo>
                    <a:pt x="2357" y="514"/>
                  </a:lnTo>
                  <a:lnTo>
                    <a:pt x="2349" y="523"/>
                  </a:lnTo>
                  <a:lnTo>
                    <a:pt x="2340" y="529"/>
                  </a:lnTo>
                  <a:lnTo>
                    <a:pt x="2325" y="532"/>
                  </a:lnTo>
                  <a:lnTo>
                    <a:pt x="2255" y="536"/>
                  </a:lnTo>
                  <a:lnTo>
                    <a:pt x="2205" y="537"/>
                  </a:lnTo>
                  <a:lnTo>
                    <a:pt x="2137" y="544"/>
                  </a:lnTo>
                  <a:lnTo>
                    <a:pt x="2080" y="551"/>
                  </a:lnTo>
                  <a:lnTo>
                    <a:pt x="2040" y="559"/>
                  </a:lnTo>
                  <a:lnTo>
                    <a:pt x="1984" y="563"/>
                  </a:lnTo>
                  <a:lnTo>
                    <a:pt x="1925" y="567"/>
                  </a:lnTo>
                  <a:lnTo>
                    <a:pt x="1854" y="570"/>
                  </a:lnTo>
                  <a:lnTo>
                    <a:pt x="1735" y="572"/>
                  </a:lnTo>
                  <a:lnTo>
                    <a:pt x="1565" y="579"/>
                  </a:lnTo>
                  <a:lnTo>
                    <a:pt x="1540" y="480"/>
                  </a:lnTo>
                  <a:lnTo>
                    <a:pt x="1521" y="445"/>
                  </a:lnTo>
                  <a:lnTo>
                    <a:pt x="1499" y="411"/>
                  </a:lnTo>
                  <a:lnTo>
                    <a:pt x="1476" y="389"/>
                  </a:lnTo>
                  <a:lnTo>
                    <a:pt x="1448" y="372"/>
                  </a:lnTo>
                  <a:lnTo>
                    <a:pt x="1407" y="358"/>
                  </a:lnTo>
                  <a:lnTo>
                    <a:pt x="1359" y="351"/>
                  </a:lnTo>
                  <a:lnTo>
                    <a:pt x="1315" y="353"/>
                  </a:lnTo>
                  <a:lnTo>
                    <a:pt x="1279" y="362"/>
                  </a:lnTo>
                  <a:lnTo>
                    <a:pt x="1248" y="374"/>
                  </a:lnTo>
                  <a:lnTo>
                    <a:pt x="1232" y="386"/>
                  </a:lnTo>
                  <a:lnTo>
                    <a:pt x="1220" y="400"/>
                  </a:lnTo>
                  <a:lnTo>
                    <a:pt x="1204" y="428"/>
                  </a:lnTo>
                  <a:lnTo>
                    <a:pt x="1189" y="462"/>
                  </a:lnTo>
                  <a:lnTo>
                    <a:pt x="1182" y="497"/>
                  </a:lnTo>
                  <a:lnTo>
                    <a:pt x="1182" y="536"/>
                  </a:lnTo>
                  <a:lnTo>
                    <a:pt x="1189" y="590"/>
                  </a:lnTo>
                  <a:lnTo>
                    <a:pt x="439" y="548"/>
                  </a:lnTo>
                  <a:lnTo>
                    <a:pt x="426" y="523"/>
                  </a:lnTo>
                  <a:lnTo>
                    <a:pt x="416" y="497"/>
                  </a:lnTo>
                  <a:lnTo>
                    <a:pt x="411" y="476"/>
                  </a:lnTo>
                  <a:lnTo>
                    <a:pt x="405" y="454"/>
                  </a:lnTo>
                  <a:lnTo>
                    <a:pt x="401" y="431"/>
                  </a:lnTo>
                  <a:lnTo>
                    <a:pt x="393" y="410"/>
                  </a:lnTo>
                  <a:lnTo>
                    <a:pt x="384" y="391"/>
                  </a:lnTo>
                  <a:lnTo>
                    <a:pt x="376" y="378"/>
                  </a:lnTo>
                  <a:lnTo>
                    <a:pt x="363" y="365"/>
                  </a:lnTo>
                  <a:lnTo>
                    <a:pt x="351" y="352"/>
                  </a:lnTo>
                  <a:lnTo>
                    <a:pt x="339" y="344"/>
                  </a:lnTo>
                  <a:lnTo>
                    <a:pt x="321" y="337"/>
                  </a:lnTo>
                  <a:lnTo>
                    <a:pt x="294" y="334"/>
                  </a:lnTo>
                  <a:lnTo>
                    <a:pt x="267" y="334"/>
                  </a:lnTo>
                  <a:lnTo>
                    <a:pt x="241" y="337"/>
                  </a:lnTo>
                  <a:lnTo>
                    <a:pt x="224" y="344"/>
                  </a:lnTo>
                  <a:lnTo>
                    <a:pt x="208" y="356"/>
                  </a:lnTo>
                  <a:lnTo>
                    <a:pt x="196" y="369"/>
                  </a:lnTo>
                  <a:lnTo>
                    <a:pt x="184" y="386"/>
                  </a:lnTo>
                  <a:lnTo>
                    <a:pt x="175" y="406"/>
                  </a:lnTo>
                  <a:lnTo>
                    <a:pt x="171" y="422"/>
                  </a:lnTo>
                  <a:lnTo>
                    <a:pt x="170" y="450"/>
                  </a:lnTo>
                  <a:lnTo>
                    <a:pt x="168" y="469"/>
                  </a:lnTo>
                  <a:lnTo>
                    <a:pt x="170" y="494"/>
                  </a:lnTo>
                  <a:lnTo>
                    <a:pt x="169" y="525"/>
                  </a:lnTo>
                  <a:lnTo>
                    <a:pt x="67" y="522"/>
                  </a:lnTo>
                  <a:lnTo>
                    <a:pt x="59" y="517"/>
                  </a:lnTo>
                  <a:lnTo>
                    <a:pt x="54" y="511"/>
                  </a:lnTo>
                  <a:lnTo>
                    <a:pt x="49" y="492"/>
                  </a:lnTo>
                  <a:lnTo>
                    <a:pt x="38" y="484"/>
                  </a:lnTo>
                  <a:lnTo>
                    <a:pt x="26" y="476"/>
                  </a:lnTo>
                  <a:lnTo>
                    <a:pt x="11" y="461"/>
                  </a:lnTo>
                  <a:lnTo>
                    <a:pt x="10" y="430"/>
                  </a:lnTo>
                  <a:lnTo>
                    <a:pt x="0" y="425"/>
                  </a:lnTo>
                  <a:lnTo>
                    <a:pt x="4" y="400"/>
                  </a:lnTo>
                  <a:lnTo>
                    <a:pt x="32" y="383"/>
                  </a:lnTo>
                </a:path>
              </a:pathLst>
            </a:custGeom>
            <a:solidFill>
              <a:srgbClr val="FC0128"/>
            </a:solidFill>
            <a:ln w="12700" cap="rnd">
              <a:solidFill>
                <a:srgbClr val="000000"/>
              </a:solidFill>
              <a:round/>
              <a:headEnd/>
              <a:tailEnd/>
            </a:ln>
          </p:spPr>
          <p:txBody>
            <a:bodyPr/>
            <a:lstStyle/>
            <a:p>
              <a:endParaRPr lang="en-US" dirty="0"/>
            </a:p>
          </p:txBody>
        </p:sp>
        <p:grpSp>
          <p:nvGrpSpPr>
            <p:cNvPr id="46137" name="Group 99"/>
            <p:cNvGrpSpPr>
              <a:grpSpLocks noChangeAspect="1"/>
            </p:cNvGrpSpPr>
            <p:nvPr/>
          </p:nvGrpSpPr>
          <p:grpSpPr bwMode="auto">
            <a:xfrm flipH="1">
              <a:off x="1350963" y="4470400"/>
              <a:ext cx="1806575" cy="358775"/>
              <a:chOff x="587" y="1963"/>
              <a:chExt cx="2381" cy="565"/>
            </a:xfrm>
          </p:grpSpPr>
          <p:grpSp>
            <p:nvGrpSpPr>
              <p:cNvPr id="46138" name="Group 100"/>
              <p:cNvGrpSpPr>
                <a:grpSpLocks noChangeAspect="1"/>
              </p:cNvGrpSpPr>
              <p:nvPr/>
            </p:nvGrpSpPr>
            <p:grpSpPr bwMode="auto">
              <a:xfrm>
                <a:off x="1125" y="1971"/>
                <a:ext cx="1451" cy="214"/>
                <a:chOff x="1125" y="1971"/>
                <a:chExt cx="1451" cy="214"/>
              </a:xfrm>
            </p:grpSpPr>
            <p:sp>
              <p:nvSpPr>
                <p:cNvPr id="46183" name="Freeform 101"/>
                <p:cNvSpPr>
                  <a:spLocks noChangeAspect="1"/>
                </p:cNvSpPr>
                <p:nvPr/>
              </p:nvSpPr>
              <p:spPr bwMode="auto">
                <a:xfrm>
                  <a:off x="1125" y="1986"/>
                  <a:ext cx="697" cy="199"/>
                </a:xfrm>
                <a:custGeom>
                  <a:avLst/>
                  <a:gdLst>
                    <a:gd name="T0" fmla="*/ 71 w 697"/>
                    <a:gd name="T1" fmla="*/ 148 h 199"/>
                    <a:gd name="T2" fmla="*/ 162 w 697"/>
                    <a:gd name="T3" fmla="*/ 96 h 199"/>
                    <a:gd name="T4" fmla="*/ 242 w 697"/>
                    <a:gd name="T5" fmla="*/ 49 h 199"/>
                    <a:gd name="T6" fmla="*/ 282 w 697"/>
                    <a:gd name="T7" fmla="*/ 29 h 199"/>
                    <a:gd name="T8" fmla="*/ 309 w 697"/>
                    <a:gd name="T9" fmla="*/ 21 h 199"/>
                    <a:gd name="T10" fmla="*/ 349 w 697"/>
                    <a:gd name="T11" fmla="*/ 14 h 199"/>
                    <a:gd name="T12" fmla="*/ 502 w 697"/>
                    <a:gd name="T13" fmla="*/ 3 h 199"/>
                    <a:gd name="T14" fmla="*/ 609 w 697"/>
                    <a:gd name="T15" fmla="*/ 0 h 199"/>
                    <a:gd name="T16" fmla="*/ 638 w 697"/>
                    <a:gd name="T17" fmla="*/ 1 h 199"/>
                    <a:gd name="T18" fmla="*/ 656 w 697"/>
                    <a:gd name="T19" fmla="*/ 10 h 199"/>
                    <a:gd name="T20" fmla="*/ 665 w 697"/>
                    <a:gd name="T21" fmla="*/ 28 h 199"/>
                    <a:gd name="T22" fmla="*/ 674 w 697"/>
                    <a:gd name="T23" fmla="*/ 58 h 199"/>
                    <a:gd name="T24" fmla="*/ 692 w 697"/>
                    <a:gd name="T25" fmla="*/ 155 h 199"/>
                    <a:gd name="T26" fmla="*/ 696 w 697"/>
                    <a:gd name="T27" fmla="*/ 169 h 199"/>
                    <a:gd name="T28" fmla="*/ 693 w 697"/>
                    <a:gd name="T29" fmla="*/ 179 h 199"/>
                    <a:gd name="T30" fmla="*/ 673 w 697"/>
                    <a:gd name="T31" fmla="*/ 186 h 199"/>
                    <a:gd name="T32" fmla="*/ 346 w 697"/>
                    <a:gd name="T33" fmla="*/ 193 h 199"/>
                    <a:gd name="T34" fmla="*/ 97 w 697"/>
                    <a:gd name="T35" fmla="*/ 178 h 199"/>
                    <a:gd name="T36" fmla="*/ 483 w 697"/>
                    <a:gd name="T37" fmla="*/ 150 h 199"/>
                    <a:gd name="T38" fmla="*/ 495 w 697"/>
                    <a:gd name="T39" fmla="*/ 118 h 199"/>
                    <a:gd name="T40" fmla="*/ 559 w 697"/>
                    <a:gd name="T41" fmla="*/ 113 h 199"/>
                    <a:gd name="T42" fmla="*/ 658 w 697"/>
                    <a:gd name="T43" fmla="*/ 55 h 199"/>
                    <a:gd name="T44" fmla="*/ 585 w 697"/>
                    <a:gd name="T45" fmla="*/ 55 h 199"/>
                    <a:gd name="T46" fmla="*/ 570 w 697"/>
                    <a:gd name="T47" fmla="*/ 86 h 199"/>
                    <a:gd name="T48" fmla="*/ 558 w 697"/>
                    <a:gd name="T49" fmla="*/ 113 h 199"/>
                    <a:gd name="T50" fmla="*/ 509 w 697"/>
                    <a:gd name="T51" fmla="*/ 87 h 199"/>
                    <a:gd name="T52" fmla="*/ 529 w 697"/>
                    <a:gd name="T53" fmla="*/ 52 h 199"/>
                    <a:gd name="T54" fmla="*/ 301 w 697"/>
                    <a:gd name="T55" fmla="*/ 60 h 199"/>
                    <a:gd name="T56" fmla="*/ 260 w 697"/>
                    <a:gd name="T57" fmla="*/ 74 h 199"/>
                    <a:gd name="T58" fmla="*/ 192 w 697"/>
                    <a:gd name="T59" fmla="*/ 116 h 199"/>
                    <a:gd name="T60" fmla="*/ 123 w 697"/>
                    <a:gd name="T61" fmla="*/ 159 h 199"/>
                    <a:gd name="T62" fmla="*/ 40 w 697"/>
                    <a:gd name="T63" fmla="*/ 197 h 199"/>
                    <a:gd name="T64" fmla="*/ 28 w 697"/>
                    <a:gd name="T65" fmla="*/ 175 h 1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7"/>
                    <a:gd name="T100" fmla="*/ 0 h 199"/>
                    <a:gd name="T101" fmla="*/ 697 w 697"/>
                    <a:gd name="T102" fmla="*/ 199 h 1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7" h="199">
                      <a:moveTo>
                        <a:pt x="28" y="175"/>
                      </a:moveTo>
                      <a:lnTo>
                        <a:pt x="71" y="148"/>
                      </a:lnTo>
                      <a:lnTo>
                        <a:pt x="116" y="122"/>
                      </a:lnTo>
                      <a:lnTo>
                        <a:pt x="162" y="96"/>
                      </a:lnTo>
                      <a:lnTo>
                        <a:pt x="199" y="74"/>
                      </a:lnTo>
                      <a:lnTo>
                        <a:pt x="242" y="49"/>
                      </a:lnTo>
                      <a:lnTo>
                        <a:pt x="265" y="37"/>
                      </a:lnTo>
                      <a:lnTo>
                        <a:pt x="282" y="29"/>
                      </a:lnTo>
                      <a:lnTo>
                        <a:pt x="298" y="24"/>
                      </a:lnTo>
                      <a:lnTo>
                        <a:pt x="309" y="21"/>
                      </a:lnTo>
                      <a:lnTo>
                        <a:pt x="321" y="19"/>
                      </a:lnTo>
                      <a:lnTo>
                        <a:pt x="349" y="14"/>
                      </a:lnTo>
                      <a:lnTo>
                        <a:pt x="444" y="6"/>
                      </a:lnTo>
                      <a:lnTo>
                        <a:pt x="502" y="3"/>
                      </a:lnTo>
                      <a:lnTo>
                        <a:pt x="569" y="0"/>
                      </a:lnTo>
                      <a:lnTo>
                        <a:pt x="609" y="0"/>
                      </a:lnTo>
                      <a:lnTo>
                        <a:pt x="626" y="0"/>
                      </a:lnTo>
                      <a:lnTo>
                        <a:pt x="638" y="1"/>
                      </a:lnTo>
                      <a:lnTo>
                        <a:pt x="647" y="5"/>
                      </a:lnTo>
                      <a:lnTo>
                        <a:pt x="656" y="10"/>
                      </a:lnTo>
                      <a:lnTo>
                        <a:pt x="661" y="16"/>
                      </a:lnTo>
                      <a:lnTo>
                        <a:pt x="665" y="28"/>
                      </a:lnTo>
                      <a:lnTo>
                        <a:pt x="670" y="41"/>
                      </a:lnTo>
                      <a:lnTo>
                        <a:pt x="674" y="58"/>
                      </a:lnTo>
                      <a:lnTo>
                        <a:pt x="690" y="144"/>
                      </a:lnTo>
                      <a:lnTo>
                        <a:pt x="692" y="155"/>
                      </a:lnTo>
                      <a:lnTo>
                        <a:pt x="695" y="161"/>
                      </a:lnTo>
                      <a:lnTo>
                        <a:pt x="696" y="169"/>
                      </a:lnTo>
                      <a:lnTo>
                        <a:pt x="695" y="174"/>
                      </a:lnTo>
                      <a:lnTo>
                        <a:pt x="693" y="179"/>
                      </a:lnTo>
                      <a:lnTo>
                        <a:pt x="687" y="185"/>
                      </a:lnTo>
                      <a:lnTo>
                        <a:pt x="673" y="186"/>
                      </a:lnTo>
                      <a:lnTo>
                        <a:pt x="538" y="188"/>
                      </a:lnTo>
                      <a:lnTo>
                        <a:pt x="346" y="193"/>
                      </a:lnTo>
                      <a:lnTo>
                        <a:pt x="43" y="197"/>
                      </a:lnTo>
                      <a:lnTo>
                        <a:pt x="97" y="178"/>
                      </a:lnTo>
                      <a:lnTo>
                        <a:pt x="477" y="169"/>
                      </a:lnTo>
                      <a:lnTo>
                        <a:pt x="483" y="150"/>
                      </a:lnTo>
                      <a:lnTo>
                        <a:pt x="487" y="135"/>
                      </a:lnTo>
                      <a:lnTo>
                        <a:pt x="495" y="118"/>
                      </a:lnTo>
                      <a:lnTo>
                        <a:pt x="501" y="105"/>
                      </a:lnTo>
                      <a:lnTo>
                        <a:pt x="559" y="113"/>
                      </a:lnTo>
                      <a:lnTo>
                        <a:pt x="597" y="113"/>
                      </a:lnTo>
                      <a:lnTo>
                        <a:pt x="658" y="55"/>
                      </a:lnTo>
                      <a:lnTo>
                        <a:pt x="641" y="54"/>
                      </a:lnTo>
                      <a:lnTo>
                        <a:pt x="585" y="55"/>
                      </a:lnTo>
                      <a:lnTo>
                        <a:pt x="578" y="69"/>
                      </a:lnTo>
                      <a:lnTo>
                        <a:pt x="570" y="86"/>
                      </a:lnTo>
                      <a:lnTo>
                        <a:pt x="564" y="100"/>
                      </a:lnTo>
                      <a:lnTo>
                        <a:pt x="558" y="113"/>
                      </a:lnTo>
                      <a:lnTo>
                        <a:pt x="501" y="105"/>
                      </a:lnTo>
                      <a:lnTo>
                        <a:pt x="509" y="87"/>
                      </a:lnTo>
                      <a:lnTo>
                        <a:pt x="520" y="68"/>
                      </a:lnTo>
                      <a:lnTo>
                        <a:pt x="529" y="52"/>
                      </a:lnTo>
                      <a:lnTo>
                        <a:pt x="349" y="58"/>
                      </a:lnTo>
                      <a:lnTo>
                        <a:pt x="301" y="60"/>
                      </a:lnTo>
                      <a:lnTo>
                        <a:pt x="285" y="63"/>
                      </a:lnTo>
                      <a:lnTo>
                        <a:pt x="260" y="74"/>
                      </a:lnTo>
                      <a:lnTo>
                        <a:pt x="227" y="93"/>
                      </a:lnTo>
                      <a:lnTo>
                        <a:pt x="192" y="116"/>
                      </a:lnTo>
                      <a:lnTo>
                        <a:pt x="158" y="137"/>
                      </a:lnTo>
                      <a:lnTo>
                        <a:pt x="123" y="159"/>
                      </a:lnTo>
                      <a:lnTo>
                        <a:pt x="97" y="177"/>
                      </a:lnTo>
                      <a:lnTo>
                        <a:pt x="40" y="197"/>
                      </a:lnTo>
                      <a:lnTo>
                        <a:pt x="0" y="198"/>
                      </a:lnTo>
                      <a:lnTo>
                        <a:pt x="28" y="17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46184" name="Freeform 102"/>
                <p:cNvSpPr>
                  <a:spLocks noChangeAspect="1"/>
                </p:cNvSpPr>
                <p:nvPr/>
              </p:nvSpPr>
              <p:spPr bwMode="auto">
                <a:xfrm>
                  <a:off x="1973" y="1971"/>
                  <a:ext cx="603" cy="162"/>
                </a:xfrm>
                <a:custGeom>
                  <a:avLst/>
                  <a:gdLst>
                    <a:gd name="T0" fmla="*/ 29 w 603"/>
                    <a:gd name="T1" fmla="*/ 2 h 162"/>
                    <a:gd name="T2" fmla="*/ 20 w 603"/>
                    <a:gd name="T3" fmla="*/ 3 h 162"/>
                    <a:gd name="T4" fmla="*/ 11 w 603"/>
                    <a:gd name="T5" fmla="*/ 6 h 162"/>
                    <a:gd name="T6" fmla="*/ 4 w 603"/>
                    <a:gd name="T7" fmla="*/ 10 h 162"/>
                    <a:gd name="T8" fmla="*/ 1 w 603"/>
                    <a:gd name="T9" fmla="*/ 16 h 162"/>
                    <a:gd name="T10" fmla="*/ 0 w 603"/>
                    <a:gd name="T11" fmla="*/ 25 h 162"/>
                    <a:gd name="T12" fmla="*/ 2 w 603"/>
                    <a:gd name="T13" fmla="*/ 33 h 162"/>
                    <a:gd name="T14" fmla="*/ 7 w 603"/>
                    <a:gd name="T15" fmla="*/ 49 h 162"/>
                    <a:gd name="T16" fmla="*/ 12 w 603"/>
                    <a:gd name="T17" fmla="*/ 64 h 162"/>
                    <a:gd name="T18" fmla="*/ 24 w 603"/>
                    <a:gd name="T19" fmla="*/ 60 h 162"/>
                    <a:gd name="T20" fmla="*/ 42 w 603"/>
                    <a:gd name="T21" fmla="*/ 59 h 162"/>
                    <a:gd name="T22" fmla="*/ 63 w 603"/>
                    <a:gd name="T23" fmla="*/ 59 h 162"/>
                    <a:gd name="T24" fmla="*/ 98 w 603"/>
                    <a:gd name="T25" fmla="*/ 59 h 162"/>
                    <a:gd name="T26" fmla="*/ 106 w 603"/>
                    <a:gd name="T27" fmla="*/ 65 h 162"/>
                    <a:gd name="T28" fmla="*/ 113 w 603"/>
                    <a:gd name="T29" fmla="*/ 75 h 162"/>
                    <a:gd name="T30" fmla="*/ 118 w 603"/>
                    <a:gd name="T31" fmla="*/ 84 h 162"/>
                    <a:gd name="T32" fmla="*/ 123 w 603"/>
                    <a:gd name="T33" fmla="*/ 93 h 162"/>
                    <a:gd name="T34" fmla="*/ 128 w 603"/>
                    <a:gd name="T35" fmla="*/ 105 h 162"/>
                    <a:gd name="T36" fmla="*/ 133 w 603"/>
                    <a:gd name="T37" fmla="*/ 118 h 162"/>
                    <a:gd name="T38" fmla="*/ 137 w 603"/>
                    <a:gd name="T39" fmla="*/ 128 h 162"/>
                    <a:gd name="T40" fmla="*/ 137 w 603"/>
                    <a:gd name="T41" fmla="*/ 137 h 162"/>
                    <a:gd name="T42" fmla="*/ 141 w 603"/>
                    <a:gd name="T43" fmla="*/ 158 h 162"/>
                    <a:gd name="T44" fmla="*/ 193 w 603"/>
                    <a:gd name="T45" fmla="*/ 160 h 162"/>
                    <a:gd name="T46" fmla="*/ 219 w 603"/>
                    <a:gd name="T47" fmla="*/ 160 h 162"/>
                    <a:gd name="T48" fmla="*/ 212 w 603"/>
                    <a:gd name="T49" fmla="*/ 131 h 162"/>
                    <a:gd name="T50" fmla="*/ 208 w 603"/>
                    <a:gd name="T51" fmla="*/ 116 h 162"/>
                    <a:gd name="T52" fmla="*/ 202 w 603"/>
                    <a:gd name="T53" fmla="*/ 100 h 162"/>
                    <a:gd name="T54" fmla="*/ 196 w 603"/>
                    <a:gd name="T55" fmla="*/ 86 h 162"/>
                    <a:gd name="T56" fmla="*/ 186 w 603"/>
                    <a:gd name="T57" fmla="*/ 64 h 162"/>
                    <a:gd name="T58" fmla="*/ 202 w 603"/>
                    <a:gd name="T59" fmla="*/ 66 h 162"/>
                    <a:gd name="T60" fmla="*/ 220 w 603"/>
                    <a:gd name="T61" fmla="*/ 71 h 162"/>
                    <a:gd name="T62" fmla="*/ 236 w 603"/>
                    <a:gd name="T63" fmla="*/ 78 h 162"/>
                    <a:gd name="T64" fmla="*/ 253 w 603"/>
                    <a:gd name="T65" fmla="*/ 88 h 162"/>
                    <a:gd name="T66" fmla="*/ 271 w 603"/>
                    <a:gd name="T67" fmla="*/ 100 h 162"/>
                    <a:gd name="T68" fmla="*/ 287 w 603"/>
                    <a:gd name="T69" fmla="*/ 111 h 162"/>
                    <a:gd name="T70" fmla="*/ 300 w 603"/>
                    <a:gd name="T71" fmla="*/ 127 h 162"/>
                    <a:gd name="T72" fmla="*/ 326 w 603"/>
                    <a:gd name="T73" fmla="*/ 160 h 162"/>
                    <a:gd name="T74" fmla="*/ 465 w 603"/>
                    <a:gd name="T75" fmla="*/ 161 h 162"/>
                    <a:gd name="T76" fmla="*/ 602 w 603"/>
                    <a:gd name="T77" fmla="*/ 160 h 162"/>
                    <a:gd name="T78" fmla="*/ 477 w 603"/>
                    <a:gd name="T79" fmla="*/ 89 h 162"/>
                    <a:gd name="T80" fmla="*/ 410 w 603"/>
                    <a:gd name="T81" fmla="*/ 52 h 162"/>
                    <a:gd name="T82" fmla="*/ 370 w 603"/>
                    <a:gd name="T83" fmla="*/ 31 h 162"/>
                    <a:gd name="T84" fmla="*/ 337 w 603"/>
                    <a:gd name="T85" fmla="*/ 18 h 162"/>
                    <a:gd name="T86" fmla="*/ 321 w 603"/>
                    <a:gd name="T87" fmla="*/ 14 h 162"/>
                    <a:gd name="T88" fmla="*/ 297 w 603"/>
                    <a:gd name="T89" fmla="*/ 11 h 162"/>
                    <a:gd name="T90" fmla="*/ 217 w 603"/>
                    <a:gd name="T91" fmla="*/ 7 h 162"/>
                    <a:gd name="T92" fmla="*/ 94 w 603"/>
                    <a:gd name="T93" fmla="*/ 0 h 162"/>
                    <a:gd name="T94" fmla="*/ 40 w 603"/>
                    <a:gd name="T95" fmla="*/ 0 h 162"/>
                    <a:gd name="T96" fmla="*/ 29 w 603"/>
                    <a:gd name="T97" fmla="*/ 2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3"/>
                    <a:gd name="T148" fmla="*/ 0 h 162"/>
                    <a:gd name="T149" fmla="*/ 603 w 603"/>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3" h="162">
                      <a:moveTo>
                        <a:pt x="29" y="2"/>
                      </a:moveTo>
                      <a:lnTo>
                        <a:pt x="20" y="3"/>
                      </a:lnTo>
                      <a:lnTo>
                        <a:pt x="11" y="6"/>
                      </a:lnTo>
                      <a:lnTo>
                        <a:pt x="4" y="10"/>
                      </a:lnTo>
                      <a:lnTo>
                        <a:pt x="1" y="16"/>
                      </a:lnTo>
                      <a:lnTo>
                        <a:pt x="0" y="25"/>
                      </a:lnTo>
                      <a:lnTo>
                        <a:pt x="2" y="33"/>
                      </a:lnTo>
                      <a:lnTo>
                        <a:pt x="7" y="49"/>
                      </a:lnTo>
                      <a:lnTo>
                        <a:pt x="12" y="64"/>
                      </a:lnTo>
                      <a:lnTo>
                        <a:pt x="24" y="60"/>
                      </a:lnTo>
                      <a:lnTo>
                        <a:pt x="42" y="59"/>
                      </a:lnTo>
                      <a:lnTo>
                        <a:pt x="63" y="59"/>
                      </a:lnTo>
                      <a:lnTo>
                        <a:pt x="98" y="59"/>
                      </a:lnTo>
                      <a:lnTo>
                        <a:pt x="106" y="65"/>
                      </a:lnTo>
                      <a:lnTo>
                        <a:pt x="113" y="75"/>
                      </a:lnTo>
                      <a:lnTo>
                        <a:pt x="118" y="84"/>
                      </a:lnTo>
                      <a:lnTo>
                        <a:pt x="123" y="93"/>
                      </a:lnTo>
                      <a:lnTo>
                        <a:pt x="128" y="105"/>
                      </a:lnTo>
                      <a:lnTo>
                        <a:pt x="133" y="118"/>
                      </a:lnTo>
                      <a:lnTo>
                        <a:pt x="137" y="128"/>
                      </a:lnTo>
                      <a:lnTo>
                        <a:pt x="137" y="137"/>
                      </a:lnTo>
                      <a:lnTo>
                        <a:pt x="141" y="158"/>
                      </a:lnTo>
                      <a:lnTo>
                        <a:pt x="193" y="160"/>
                      </a:lnTo>
                      <a:lnTo>
                        <a:pt x="219" y="160"/>
                      </a:lnTo>
                      <a:lnTo>
                        <a:pt x="212" y="131"/>
                      </a:lnTo>
                      <a:lnTo>
                        <a:pt x="208" y="116"/>
                      </a:lnTo>
                      <a:lnTo>
                        <a:pt x="202" y="100"/>
                      </a:lnTo>
                      <a:lnTo>
                        <a:pt x="196" y="86"/>
                      </a:lnTo>
                      <a:lnTo>
                        <a:pt x="186" y="64"/>
                      </a:lnTo>
                      <a:lnTo>
                        <a:pt x="202" y="66"/>
                      </a:lnTo>
                      <a:lnTo>
                        <a:pt x="220" y="71"/>
                      </a:lnTo>
                      <a:lnTo>
                        <a:pt x="236" y="78"/>
                      </a:lnTo>
                      <a:lnTo>
                        <a:pt x="253" y="88"/>
                      </a:lnTo>
                      <a:lnTo>
                        <a:pt x="271" y="100"/>
                      </a:lnTo>
                      <a:lnTo>
                        <a:pt x="287" y="111"/>
                      </a:lnTo>
                      <a:lnTo>
                        <a:pt x="300" y="127"/>
                      </a:lnTo>
                      <a:lnTo>
                        <a:pt x="326" y="160"/>
                      </a:lnTo>
                      <a:lnTo>
                        <a:pt x="465" y="161"/>
                      </a:lnTo>
                      <a:lnTo>
                        <a:pt x="602" y="160"/>
                      </a:lnTo>
                      <a:lnTo>
                        <a:pt x="477" y="89"/>
                      </a:lnTo>
                      <a:lnTo>
                        <a:pt x="410" y="52"/>
                      </a:lnTo>
                      <a:lnTo>
                        <a:pt x="370" y="31"/>
                      </a:lnTo>
                      <a:lnTo>
                        <a:pt x="337" y="18"/>
                      </a:lnTo>
                      <a:lnTo>
                        <a:pt x="321" y="14"/>
                      </a:lnTo>
                      <a:lnTo>
                        <a:pt x="297" y="11"/>
                      </a:lnTo>
                      <a:lnTo>
                        <a:pt x="217" y="7"/>
                      </a:lnTo>
                      <a:lnTo>
                        <a:pt x="94" y="0"/>
                      </a:lnTo>
                      <a:lnTo>
                        <a:pt x="40" y="0"/>
                      </a:lnTo>
                      <a:lnTo>
                        <a:pt x="29" y="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grpSp>
          <p:sp>
            <p:nvSpPr>
              <p:cNvPr id="46139" name="Freeform 103"/>
              <p:cNvSpPr>
                <a:spLocks noChangeAspect="1"/>
              </p:cNvSpPr>
              <p:nvPr/>
            </p:nvSpPr>
            <p:spPr bwMode="auto">
              <a:xfrm>
                <a:off x="587" y="2357"/>
                <a:ext cx="174" cy="29"/>
              </a:xfrm>
              <a:custGeom>
                <a:avLst/>
                <a:gdLst>
                  <a:gd name="T0" fmla="*/ 4 w 174"/>
                  <a:gd name="T1" fmla="*/ 0 h 29"/>
                  <a:gd name="T2" fmla="*/ 1 w 174"/>
                  <a:gd name="T3" fmla="*/ 11 h 29"/>
                  <a:gd name="T4" fmla="*/ 0 w 174"/>
                  <a:gd name="T5" fmla="*/ 22 h 29"/>
                  <a:gd name="T6" fmla="*/ 11 w 174"/>
                  <a:gd name="T7" fmla="*/ 27 h 29"/>
                  <a:gd name="T8" fmla="*/ 167 w 174"/>
                  <a:gd name="T9" fmla="*/ 28 h 29"/>
                  <a:gd name="T10" fmla="*/ 170 w 174"/>
                  <a:gd name="T11" fmla="*/ 15 h 29"/>
                  <a:gd name="T12" fmla="*/ 173 w 174"/>
                  <a:gd name="T13" fmla="*/ 1 h 29"/>
                  <a:gd name="T14" fmla="*/ 110 w 174"/>
                  <a:gd name="T15" fmla="*/ 2 h 29"/>
                  <a:gd name="T16" fmla="*/ 29 w 174"/>
                  <a:gd name="T17" fmla="*/ 2 h 29"/>
                  <a:gd name="T18" fmla="*/ 4 w 174"/>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29"/>
                  <a:gd name="T32" fmla="*/ 174 w 174"/>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29">
                    <a:moveTo>
                      <a:pt x="4" y="0"/>
                    </a:moveTo>
                    <a:lnTo>
                      <a:pt x="1" y="11"/>
                    </a:lnTo>
                    <a:lnTo>
                      <a:pt x="0" y="22"/>
                    </a:lnTo>
                    <a:lnTo>
                      <a:pt x="11" y="27"/>
                    </a:lnTo>
                    <a:lnTo>
                      <a:pt x="167" y="28"/>
                    </a:lnTo>
                    <a:lnTo>
                      <a:pt x="170" y="15"/>
                    </a:lnTo>
                    <a:lnTo>
                      <a:pt x="173" y="1"/>
                    </a:lnTo>
                    <a:lnTo>
                      <a:pt x="110" y="2"/>
                    </a:lnTo>
                    <a:lnTo>
                      <a:pt x="29" y="2"/>
                    </a:lnTo>
                    <a:lnTo>
                      <a:pt x="4"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grpSp>
            <p:nvGrpSpPr>
              <p:cNvPr id="46140" name="Group 104"/>
              <p:cNvGrpSpPr>
                <a:grpSpLocks noChangeAspect="1"/>
              </p:cNvGrpSpPr>
              <p:nvPr/>
            </p:nvGrpSpPr>
            <p:grpSpPr bwMode="auto">
              <a:xfrm>
                <a:off x="605" y="1963"/>
                <a:ext cx="2292" cy="565"/>
                <a:chOff x="605" y="1963"/>
                <a:chExt cx="2292" cy="565"/>
              </a:xfrm>
            </p:grpSpPr>
            <p:sp>
              <p:nvSpPr>
                <p:cNvPr id="46169" name="Freeform 105"/>
                <p:cNvSpPr>
                  <a:spLocks noChangeAspect="1"/>
                </p:cNvSpPr>
                <p:nvPr/>
              </p:nvSpPr>
              <p:spPr bwMode="auto">
                <a:xfrm>
                  <a:off x="653" y="2222"/>
                  <a:ext cx="1732" cy="50"/>
                </a:xfrm>
                <a:custGeom>
                  <a:avLst/>
                  <a:gdLst>
                    <a:gd name="T0" fmla="*/ 0 w 1732"/>
                    <a:gd name="T1" fmla="*/ 49 h 50"/>
                    <a:gd name="T2" fmla="*/ 51 w 1732"/>
                    <a:gd name="T3" fmla="*/ 41 h 50"/>
                    <a:gd name="T4" fmla="*/ 103 w 1732"/>
                    <a:gd name="T5" fmla="*/ 33 h 50"/>
                    <a:gd name="T6" fmla="*/ 154 w 1732"/>
                    <a:gd name="T7" fmla="*/ 28 h 50"/>
                    <a:gd name="T8" fmla="*/ 297 w 1732"/>
                    <a:gd name="T9" fmla="*/ 18 h 50"/>
                    <a:gd name="T10" fmla="*/ 510 w 1732"/>
                    <a:gd name="T11" fmla="*/ 10 h 50"/>
                    <a:gd name="T12" fmla="*/ 1131 w 1732"/>
                    <a:gd name="T13" fmla="*/ 0 h 50"/>
                    <a:gd name="T14" fmla="*/ 1353 w 1732"/>
                    <a:gd name="T15" fmla="*/ 0 h 50"/>
                    <a:gd name="T16" fmla="*/ 1682 w 1732"/>
                    <a:gd name="T17" fmla="*/ 5 h 50"/>
                    <a:gd name="T18" fmla="*/ 1731 w 1732"/>
                    <a:gd name="T19" fmla="*/ 16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2"/>
                    <a:gd name="T31" fmla="*/ 0 h 50"/>
                    <a:gd name="T32" fmla="*/ 1732 w 1732"/>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2" h="50">
                      <a:moveTo>
                        <a:pt x="0" y="49"/>
                      </a:moveTo>
                      <a:lnTo>
                        <a:pt x="51" y="41"/>
                      </a:lnTo>
                      <a:lnTo>
                        <a:pt x="103" y="33"/>
                      </a:lnTo>
                      <a:lnTo>
                        <a:pt x="154" y="28"/>
                      </a:lnTo>
                      <a:lnTo>
                        <a:pt x="297" y="18"/>
                      </a:lnTo>
                      <a:lnTo>
                        <a:pt x="510" y="10"/>
                      </a:lnTo>
                      <a:lnTo>
                        <a:pt x="1131" y="0"/>
                      </a:lnTo>
                      <a:lnTo>
                        <a:pt x="1353" y="0"/>
                      </a:lnTo>
                      <a:lnTo>
                        <a:pt x="1682" y="5"/>
                      </a:lnTo>
                      <a:lnTo>
                        <a:pt x="1731" y="1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6170" name="Line 106"/>
                <p:cNvSpPr>
                  <a:spLocks noChangeAspect="1" noChangeShapeType="1"/>
                </p:cNvSpPr>
                <p:nvPr/>
              </p:nvSpPr>
              <p:spPr bwMode="auto">
                <a:xfrm>
                  <a:off x="605" y="2396"/>
                  <a:ext cx="14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46171" name="Group 107"/>
                <p:cNvGrpSpPr>
                  <a:grpSpLocks noChangeAspect="1"/>
                </p:cNvGrpSpPr>
                <p:nvPr/>
              </p:nvGrpSpPr>
              <p:grpSpPr bwMode="auto">
                <a:xfrm>
                  <a:off x="996" y="1963"/>
                  <a:ext cx="1901" cy="565"/>
                  <a:chOff x="996" y="1963"/>
                  <a:chExt cx="1901" cy="565"/>
                </a:xfrm>
              </p:grpSpPr>
              <p:sp>
                <p:nvSpPr>
                  <p:cNvPr id="46172" name="Freeform 108"/>
                  <p:cNvSpPr>
                    <a:spLocks noChangeAspect="1"/>
                  </p:cNvSpPr>
                  <p:nvPr/>
                </p:nvSpPr>
                <p:spPr bwMode="auto">
                  <a:xfrm>
                    <a:off x="1961" y="1963"/>
                    <a:ext cx="655" cy="182"/>
                  </a:xfrm>
                  <a:custGeom>
                    <a:avLst/>
                    <a:gdLst>
                      <a:gd name="T0" fmla="*/ 289 w 655"/>
                      <a:gd name="T1" fmla="*/ 13 h 182"/>
                      <a:gd name="T2" fmla="*/ 228 w 655"/>
                      <a:gd name="T3" fmla="*/ 9 h 182"/>
                      <a:gd name="T4" fmla="*/ 157 w 655"/>
                      <a:gd name="T5" fmla="*/ 5 h 182"/>
                      <a:gd name="T6" fmla="*/ 83 w 655"/>
                      <a:gd name="T7" fmla="*/ 1 h 182"/>
                      <a:gd name="T8" fmla="*/ 52 w 655"/>
                      <a:gd name="T9" fmla="*/ 0 h 182"/>
                      <a:gd name="T10" fmla="*/ 34 w 655"/>
                      <a:gd name="T11" fmla="*/ 2 h 182"/>
                      <a:gd name="T12" fmla="*/ 19 w 655"/>
                      <a:gd name="T13" fmla="*/ 5 h 182"/>
                      <a:gd name="T14" fmla="*/ 9 w 655"/>
                      <a:gd name="T15" fmla="*/ 11 h 182"/>
                      <a:gd name="T16" fmla="*/ 3 w 655"/>
                      <a:gd name="T17" fmla="*/ 18 h 182"/>
                      <a:gd name="T18" fmla="*/ 0 w 655"/>
                      <a:gd name="T19" fmla="*/ 29 h 182"/>
                      <a:gd name="T20" fmla="*/ 0 w 655"/>
                      <a:gd name="T21" fmla="*/ 39 h 182"/>
                      <a:gd name="T22" fmla="*/ 36 w 655"/>
                      <a:gd name="T23" fmla="*/ 133 h 182"/>
                      <a:gd name="T24" fmla="*/ 41 w 655"/>
                      <a:gd name="T25" fmla="*/ 142 h 182"/>
                      <a:gd name="T26" fmla="*/ 48 w 655"/>
                      <a:gd name="T27" fmla="*/ 153 h 182"/>
                      <a:gd name="T28" fmla="*/ 54 w 655"/>
                      <a:gd name="T29" fmla="*/ 161 h 182"/>
                      <a:gd name="T30" fmla="*/ 64 w 655"/>
                      <a:gd name="T31" fmla="*/ 169 h 182"/>
                      <a:gd name="T32" fmla="*/ 76 w 655"/>
                      <a:gd name="T33" fmla="*/ 175 h 182"/>
                      <a:gd name="T34" fmla="*/ 89 w 655"/>
                      <a:gd name="T35" fmla="*/ 180 h 182"/>
                      <a:gd name="T36" fmla="*/ 109 w 655"/>
                      <a:gd name="T37" fmla="*/ 181 h 182"/>
                      <a:gd name="T38" fmla="*/ 302 w 655"/>
                      <a:gd name="T39" fmla="*/ 180 h 182"/>
                      <a:gd name="T40" fmla="*/ 402 w 655"/>
                      <a:gd name="T41" fmla="*/ 178 h 182"/>
                      <a:gd name="T42" fmla="*/ 497 w 655"/>
                      <a:gd name="T43" fmla="*/ 178 h 182"/>
                      <a:gd name="T44" fmla="*/ 654 w 655"/>
                      <a:gd name="T45" fmla="*/ 174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5"/>
                      <a:gd name="T70" fmla="*/ 0 h 182"/>
                      <a:gd name="T71" fmla="*/ 655 w 655"/>
                      <a:gd name="T72" fmla="*/ 182 h 1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5" h="182">
                        <a:moveTo>
                          <a:pt x="289" y="13"/>
                        </a:moveTo>
                        <a:lnTo>
                          <a:pt x="228" y="9"/>
                        </a:lnTo>
                        <a:lnTo>
                          <a:pt x="157" y="5"/>
                        </a:lnTo>
                        <a:lnTo>
                          <a:pt x="83" y="1"/>
                        </a:lnTo>
                        <a:lnTo>
                          <a:pt x="52" y="0"/>
                        </a:lnTo>
                        <a:lnTo>
                          <a:pt x="34" y="2"/>
                        </a:lnTo>
                        <a:lnTo>
                          <a:pt x="19" y="5"/>
                        </a:lnTo>
                        <a:lnTo>
                          <a:pt x="9" y="11"/>
                        </a:lnTo>
                        <a:lnTo>
                          <a:pt x="3" y="18"/>
                        </a:lnTo>
                        <a:lnTo>
                          <a:pt x="0" y="29"/>
                        </a:lnTo>
                        <a:lnTo>
                          <a:pt x="0" y="39"/>
                        </a:lnTo>
                        <a:lnTo>
                          <a:pt x="36" y="133"/>
                        </a:lnTo>
                        <a:lnTo>
                          <a:pt x="41" y="142"/>
                        </a:lnTo>
                        <a:lnTo>
                          <a:pt x="48" y="153"/>
                        </a:lnTo>
                        <a:lnTo>
                          <a:pt x="54" y="161"/>
                        </a:lnTo>
                        <a:lnTo>
                          <a:pt x="64" y="169"/>
                        </a:lnTo>
                        <a:lnTo>
                          <a:pt x="76" y="175"/>
                        </a:lnTo>
                        <a:lnTo>
                          <a:pt x="89" y="180"/>
                        </a:lnTo>
                        <a:lnTo>
                          <a:pt x="109" y="181"/>
                        </a:lnTo>
                        <a:lnTo>
                          <a:pt x="302" y="180"/>
                        </a:lnTo>
                        <a:lnTo>
                          <a:pt x="402" y="178"/>
                        </a:lnTo>
                        <a:lnTo>
                          <a:pt x="497" y="178"/>
                        </a:lnTo>
                        <a:lnTo>
                          <a:pt x="654" y="1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6173" name="Freeform 109"/>
                  <p:cNvSpPr>
                    <a:spLocks noChangeAspect="1"/>
                  </p:cNvSpPr>
                  <p:nvPr/>
                </p:nvSpPr>
                <p:spPr bwMode="auto">
                  <a:xfrm>
                    <a:off x="1041" y="2160"/>
                    <a:ext cx="616" cy="363"/>
                  </a:xfrm>
                  <a:custGeom>
                    <a:avLst/>
                    <a:gdLst>
                      <a:gd name="T0" fmla="*/ 84 w 616"/>
                      <a:gd name="T1" fmla="*/ 0 h 363"/>
                      <a:gd name="T2" fmla="*/ 60 w 616"/>
                      <a:gd name="T3" fmla="*/ 20 h 363"/>
                      <a:gd name="T4" fmla="*/ 47 w 616"/>
                      <a:gd name="T5" fmla="*/ 33 h 363"/>
                      <a:gd name="T6" fmla="*/ 37 w 616"/>
                      <a:gd name="T7" fmla="*/ 44 h 363"/>
                      <a:gd name="T8" fmla="*/ 29 w 616"/>
                      <a:gd name="T9" fmla="*/ 55 h 363"/>
                      <a:gd name="T10" fmla="*/ 20 w 616"/>
                      <a:gd name="T11" fmla="*/ 67 h 363"/>
                      <a:gd name="T12" fmla="*/ 16 w 616"/>
                      <a:gd name="T13" fmla="*/ 78 h 363"/>
                      <a:gd name="T14" fmla="*/ 8 w 616"/>
                      <a:gd name="T15" fmla="*/ 115 h 363"/>
                      <a:gd name="T16" fmla="*/ 4 w 616"/>
                      <a:gd name="T17" fmla="*/ 152 h 363"/>
                      <a:gd name="T18" fmla="*/ 0 w 616"/>
                      <a:gd name="T19" fmla="*/ 183 h 363"/>
                      <a:gd name="T20" fmla="*/ 0 w 616"/>
                      <a:gd name="T21" fmla="*/ 201 h 363"/>
                      <a:gd name="T22" fmla="*/ 1 w 616"/>
                      <a:gd name="T23" fmla="*/ 232 h 363"/>
                      <a:gd name="T24" fmla="*/ 4 w 616"/>
                      <a:gd name="T25" fmla="*/ 257 h 363"/>
                      <a:gd name="T26" fmla="*/ 9 w 616"/>
                      <a:gd name="T27" fmla="*/ 281 h 363"/>
                      <a:gd name="T28" fmla="*/ 14 w 616"/>
                      <a:gd name="T29" fmla="*/ 300 h 363"/>
                      <a:gd name="T30" fmla="*/ 20 w 616"/>
                      <a:gd name="T31" fmla="*/ 316 h 363"/>
                      <a:gd name="T32" fmla="*/ 29 w 616"/>
                      <a:gd name="T33" fmla="*/ 334 h 363"/>
                      <a:gd name="T34" fmla="*/ 127 w 616"/>
                      <a:gd name="T35" fmla="*/ 339 h 363"/>
                      <a:gd name="T36" fmla="*/ 615 w 616"/>
                      <a:gd name="T37" fmla="*/ 362 h 363"/>
                      <a:gd name="T38" fmla="*/ 602 w 616"/>
                      <a:gd name="T39" fmla="*/ 289 h 363"/>
                      <a:gd name="T40" fmla="*/ 594 w 616"/>
                      <a:gd name="T41" fmla="*/ 213 h 363"/>
                      <a:gd name="T42" fmla="*/ 590 w 616"/>
                      <a:gd name="T43" fmla="*/ 69 h 363"/>
                      <a:gd name="T44" fmla="*/ 592 w 616"/>
                      <a:gd name="T45" fmla="*/ 56 h 363"/>
                      <a:gd name="T46" fmla="*/ 596 w 616"/>
                      <a:gd name="T47" fmla="*/ 42 h 363"/>
                      <a:gd name="T48" fmla="*/ 601 w 616"/>
                      <a:gd name="T49" fmla="*/ 27 h 363"/>
                      <a:gd name="T50" fmla="*/ 611 w 616"/>
                      <a:gd name="T51" fmla="*/ 20 h 3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6"/>
                      <a:gd name="T79" fmla="*/ 0 h 363"/>
                      <a:gd name="T80" fmla="*/ 616 w 616"/>
                      <a:gd name="T81" fmla="*/ 363 h 3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6" h="363">
                        <a:moveTo>
                          <a:pt x="84" y="0"/>
                        </a:moveTo>
                        <a:lnTo>
                          <a:pt x="60" y="20"/>
                        </a:lnTo>
                        <a:lnTo>
                          <a:pt x="47" y="33"/>
                        </a:lnTo>
                        <a:lnTo>
                          <a:pt x="37" y="44"/>
                        </a:lnTo>
                        <a:lnTo>
                          <a:pt x="29" y="55"/>
                        </a:lnTo>
                        <a:lnTo>
                          <a:pt x="20" y="67"/>
                        </a:lnTo>
                        <a:lnTo>
                          <a:pt x="16" y="78"/>
                        </a:lnTo>
                        <a:lnTo>
                          <a:pt x="8" y="115"/>
                        </a:lnTo>
                        <a:lnTo>
                          <a:pt x="4" y="152"/>
                        </a:lnTo>
                        <a:lnTo>
                          <a:pt x="0" y="183"/>
                        </a:lnTo>
                        <a:lnTo>
                          <a:pt x="0" y="201"/>
                        </a:lnTo>
                        <a:lnTo>
                          <a:pt x="1" y="232"/>
                        </a:lnTo>
                        <a:lnTo>
                          <a:pt x="4" y="257"/>
                        </a:lnTo>
                        <a:lnTo>
                          <a:pt x="9" y="281"/>
                        </a:lnTo>
                        <a:lnTo>
                          <a:pt x="14" y="300"/>
                        </a:lnTo>
                        <a:lnTo>
                          <a:pt x="20" y="316"/>
                        </a:lnTo>
                        <a:lnTo>
                          <a:pt x="29" y="334"/>
                        </a:lnTo>
                        <a:lnTo>
                          <a:pt x="127" y="339"/>
                        </a:lnTo>
                        <a:lnTo>
                          <a:pt x="615" y="362"/>
                        </a:lnTo>
                        <a:lnTo>
                          <a:pt x="602" y="289"/>
                        </a:lnTo>
                        <a:lnTo>
                          <a:pt x="594" y="213"/>
                        </a:lnTo>
                        <a:lnTo>
                          <a:pt x="590" y="69"/>
                        </a:lnTo>
                        <a:lnTo>
                          <a:pt x="592" y="56"/>
                        </a:lnTo>
                        <a:lnTo>
                          <a:pt x="596" y="42"/>
                        </a:lnTo>
                        <a:lnTo>
                          <a:pt x="601" y="27"/>
                        </a:lnTo>
                        <a:lnTo>
                          <a:pt x="611" y="2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6174" name="Freeform 110"/>
                  <p:cNvSpPr>
                    <a:spLocks noChangeAspect="1"/>
                  </p:cNvSpPr>
                  <p:nvPr/>
                </p:nvSpPr>
                <p:spPr bwMode="auto">
                  <a:xfrm>
                    <a:off x="1103" y="1978"/>
                    <a:ext cx="739" cy="225"/>
                  </a:xfrm>
                  <a:custGeom>
                    <a:avLst/>
                    <a:gdLst>
                      <a:gd name="T0" fmla="*/ 320 w 739"/>
                      <a:gd name="T1" fmla="*/ 26 h 225"/>
                      <a:gd name="T2" fmla="*/ 283 w 739"/>
                      <a:gd name="T3" fmla="*/ 43 h 225"/>
                      <a:gd name="T4" fmla="*/ 249 w 739"/>
                      <a:gd name="T5" fmla="*/ 60 h 225"/>
                      <a:gd name="T6" fmla="*/ 215 w 739"/>
                      <a:gd name="T7" fmla="*/ 82 h 225"/>
                      <a:gd name="T8" fmla="*/ 181 w 739"/>
                      <a:gd name="T9" fmla="*/ 101 h 225"/>
                      <a:gd name="T10" fmla="*/ 148 w 739"/>
                      <a:gd name="T11" fmla="*/ 121 h 225"/>
                      <a:gd name="T12" fmla="*/ 113 w 739"/>
                      <a:gd name="T13" fmla="*/ 141 h 225"/>
                      <a:gd name="T14" fmla="*/ 77 w 739"/>
                      <a:gd name="T15" fmla="*/ 162 h 225"/>
                      <a:gd name="T16" fmla="*/ 45 w 739"/>
                      <a:gd name="T17" fmla="*/ 183 h 225"/>
                      <a:gd name="T18" fmla="*/ 22 w 739"/>
                      <a:gd name="T19" fmla="*/ 201 h 225"/>
                      <a:gd name="T20" fmla="*/ 0 w 739"/>
                      <a:gd name="T21" fmla="*/ 222 h 225"/>
                      <a:gd name="T22" fmla="*/ 116 w 739"/>
                      <a:gd name="T23" fmla="*/ 224 h 225"/>
                      <a:gd name="T24" fmla="*/ 535 w 739"/>
                      <a:gd name="T25" fmla="*/ 219 h 225"/>
                      <a:gd name="T26" fmla="*/ 699 w 739"/>
                      <a:gd name="T27" fmla="*/ 216 h 225"/>
                      <a:gd name="T28" fmla="*/ 713 w 739"/>
                      <a:gd name="T29" fmla="*/ 215 h 225"/>
                      <a:gd name="T30" fmla="*/ 724 w 739"/>
                      <a:gd name="T31" fmla="*/ 212 h 225"/>
                      <a:gd name="T32" fmla="*/ 734 w 739"/>
                      <a:gd name="T33" fmla="*/ 204 h 225"/>
                      <a:gd name="T34" fmla="*/ 738 w 739"/>
                      <a:gd name="T35" fmla="*/ 193 h 225"/>
                      <a:gd name="T36" fmla="*/ 738 w 739"/>
                      <a:gd name="T37" fmla="*/ 184 h 225"/>
                      <a:gd name="T38" fmla="*/ 737 w 739"/>
                      <a:gd name="T39" fmla="*/ 175 h 225"/>
                      <a:gd name="T40" fmla="*/ 734 w 739"/>
                      <a:gd name="T41" fmla="*/ 166 h 225"/>
                      <a:gd name="T42" fmla="*/ 706 w 739"/>
                      <a:gd name="T43" fmla="*/ 43 h 225"/>
                      <a:gd name="T44" fmla="*/ 702 w 739"/>
                      <a:gd name="T45" fmla="*/ 33 h 225"/>
                      <a:gd name="T46" fmla="*/ 699 w 739"/>
                      <a:gd name="T47" fmla="*/ 25 h 225"/>
                      <a:gd name="T48" fmla="*/ 693 w 739"/>
                      <a:gd name="T49" fmla="*/ 15 h 225"/>
                      <a:gd name="T50" fmla="*/ 687 w 739"/>
                      <a:gd name="T51" fmla="*/ 10 h 225"/>
                      <a:gd name="T52" fmla="*/ 680 w 739"/>
                      <a:gd name="T53" fmla="*/ 5 h 225"/>
                      <a:gd name="T54" fmla="*/ 672 w 739"/>
                      <a:gd name="T55" fmla="*/ 3 h 225"/>
                      <a:gd name="T56" fmla="*/ 660 w 739"/>
                      <a:gd name="T57" fmla="*/ 0 h 225"/>
                      <a:gd name="T58" fmla="*/ 642 w 739"/>
                      <a:gd name="T59" fmla="*/ 0 h 225"/>
                      <a:gd name="T60" fmla="*/ 607 w 739"/>
                      <a:gd name="T61" fmla="*/ 0 h 2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9"/>
                      <a:gd name="T94" fmla="*/ 0 h 225"/>
                      <a:gd name="T95" fmla="*/ 739 w 739"/>
                      <a:gd name="T96" fmla="*/ 225 h 22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9" h="225">
                        <a:moveTo>
                          <a:pt x="320" y="26"/>
                        </a:moveTo>
                        <a:lnTo>
                          <a:pt x="283" y="43"/>
                        </a:lnTo>
                        <a:lnTo>
                          <a:pt x="249" y="60"/>
                        </a:lnTo>
                        <a:lnTo>
                          <a:pt x="215" y="82"/>
                        </a:lnTo>
                        <a:lnTo>
                          <a:pt x="181" y="101"/>
                        </a:lnTo>
                        <a:lnTo>
                          <a:pt x="148" y="121"/>
                        </a:lnTo>
                        <a:lnTo>
                          <a:pt x="113" y="141"/>
                        </a:lnTo>
                        <a:lnTo>
                          <a:pt x="77" y="162"/>
                        </a:lnTo>
                        <a:lnTo>
                          <a:pt x="45" y="183"/>
                        </a:lnTo>
                        <a:lnTo>
                          <a:pt x="22" y="201"/>
                        </a:lnTo>
                        <a:lnTo>
                          <a:pt x="0" y="222"/>
                        </a:lnTo>
                        <a:lnTo>
                          <a:pt x="116" y="224"/>
                        </a:lnTo>
                        <a:lnTo>
                          <a:pt x="535" y="219"/>
                        </a:lnTo>
                        <a:lnTo>
                          <a:pt x="699" y="216"/>
                        </a:lnTo>
                        <a:lnTo>
                          <a:pt x="713" y="215"/>
                        </a:lnTo>
                        <a:lnTo>
                          <a:pt x="724" y="212"/>
                        </a:lnTo>
                        <a:lnTo>
                          <a:pt x="734" y="204"/>
                        </a:lnTo>
                        <a:lnTo>
                          <a:pt x="738" y="193"/>
                        </a:lnTo>
                        <a:lnTo>
                          <a:pt x="738" y="184"/>
                        </a:lnTo>
                        <a:lnTo>
                          <a:pt x="737" y="175"/>
                        </a:lnTo>
                        <a:lnTo>
                          <a:pt x="734" y="166"/>
                        </a:lnTo>
                        <a:lnTo>
                          <a:pt x="706" y="43"/>
                        </a:lnTo>
                        <a:lnTo>
                          <a:pt x="702" y="33"/>
                        </a:lnTo>
                        <a:lnTo>
                          <a:pt x="699" y="25"/>
                        </a:lnTo>
                        <a:lnTo>
                          <a:pt x="693" y="15"/>
                        </a:lnTo>
                        <a:lnTo>
                          <a:pt x="687" y="10"/>
                        </a:lnTo>
                        <a:lnTo>
                          <a:pt x="680" y="5"/>
                        </a:lnTo>
                        <a:lnTo>
                          <a:pt x="672" y="3"/>
                        </a:lnTo>
                        <a:lnTo>
                          <a:pt x="660" y="0"/>
                        </a:lnTo>
                        <a:lnTo>
                          <a:pt x="642" y="0"/>
                        </a:lnTo>
                        <a:lnTo>
                          <a:pt x="607"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6175" name="Line 111"/>
                  <p:cNvSpPr>
                    <a:spLocks noChangeAspect="1" noChangeShapeType="1"/>
                  </p:cNvSpPr>
                  <p:nvPr/>
                </p:nvSpPr>
                <p:spPr bwMode="auto">
                  <a:xfrm>
                    <a:off x="996" y="2405"/>
                    <a:ext cx="778"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46176" name="Group 112"/>
                  <p:cNvGrpSpPr>
                    <a:grpSpLocks noChangeAspect="1"/>
                  </p:cNvGrpSpPr>
                  <p:nvPr/>
                </p:nvGrpSpPr>
                <p:grpSpPr bwMode="auto">
                  <a:xfrm>
                    <a:off x="2077" y="2144"/>
                    <a:ext cx="820" cy="384"/>
                    <a:chOff x="2077" y="2144"/>
                    <a:chExt cx="820" cy="384"/>
                  </a:xfrm>
                </p:grpSpPr>
                <p:sp>
                  <p:nvSpPr>
                    <p:cNvPr id="46177" name="Freeform 113"/>
                    <p:cNvSpPr>
                      <a:spLocks noChangeAspect="1"/>
                    </p:cNvSpPr>
                    <p:nvPr/>
                  </p:nvSpPr>
                  <p:spPr bwMode="auto">
                    <a:xfrm>
                      <a:off x="2077" y="2144"/>
                      <a:ext cx="417" cy="100"/>
                    </a:xfrm>
                    <a:custGeom>
                      <a:avLst/>
                      <a:gdLst>
                        <a:gd name="T0" fmla="*/ 0 w 417"/>
                        <a:gd name="T1" fmla="*/ 0 h 100"/>
                        <a:gd name="T2" fmla="*/ 158 w 417"/>
                        <a:gd name="T3" fmla="*/ 5 h 100"/>
                        <a:gd name="T4" fmla="*/ 223 w 417"/>
                        <a:gd name="T5" fmla="*/ 9 h 100"/>
                        <a:gd name="T6" fmla="*/ 269 w 417"/>
                        <a:gd name="T7" fmla="*/ 11 h 100"/>
                        <a:gd name="T8" fmla="*/ 309 w 417"/>
                        <a:gd name="T9" fmla="*/ 14 h 100"/>
                        <a:gd name="T10" fmla="*/ 350 w 417"/>
                        <a:gd name="T11" fmla="*/ 17 h 100"/>
                        <a:gd name="T12" fmla="*/ 368 w 417"/>
                        <a:gd name="T13" fmla="*/ 20 h 100"/>
                        <a:gd name="T14" fmla="*/ 381 w 417"/>
                        <a:gd name="T15" fmla="*/ 28 h 100"/>
                        <a:gd name="T16" fmla="*/ 390 w 417"/>
                        <a:gd name="T17" fmla="*/ 37 h 100"/>
                        <a:gd name="T18" fmla="*/ 398 w 417"/>
                        <a:gd name="T19" fmla="*/ 46 h 100"/>
                        <a:gd name="T20" fmla="*/ 405 w 417"/>
                        <a:gd name="T21" fmla="*/ 57 h 100"/>
                        <a:gd name="T22" fmla="*/ 410 w 417"/>
                        <a:gd name="T23" fmla="*/ 66 h 100"/>
                        <a:gd name="T24" fmla="*/ 413 w 417"/>
                        <a:gd name="T25" fmla="*/ 80 h 100"/>
                        <a:gd name="T26" fmla="*/ 416 w 417"/>
                        <a:gd name="T27" fmla="*/ 99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7"/>
                        <a:gd name="T43" fmla="*/ 0 h 100"/>
                        <a:gd name="T44" fmla="*/ 417 w 417"/>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7" h="100">
                          <a:moveTo>
                            <a:pt x="0" y="0"/>
                          </a:moveTo>
                          <a:lnTo>
                            <a:pt x="158" y="5"/>
                          </a:lnTo>
                          <a:lnTo>
                            <a:pt x="223" y="9"/>
                          </a:lnTo>
                          <a:lnTo>
                            <a:pt x="269" y="11"/>
                          </a:lnTo>
                          <a:lnTo>
                            <a:pt x="309" y="14"/>
                          </a:lnTo>
                          <a:lnTo>
                            <a:pt x="350" y="17"/>
                          </a:lnTo>
                          <a:lnTo>
                            <a:pt x="368" y="20"/>
                          </a:lnTo>
                          <a:lnTo>
                            <a:pt x="381" y="28"/>
                          </a:lnTo>
                          <a:lnTo>
                            <a:pt x="390" y="37"/>
                          </a:lnTo>
                          <a:lnTo>
                            <a:pt x="398" y="46"/>
                          </a:lnTo>
                          <a:lnTo>
                            <a:pt x="405" y="57"/>
                          </a:lnTo>
                          <a:lnTo>
                            <a:pt x="410" y="66"/>
                          </a:lnTo>
                          <a:lnTo>
                            <a:pt x="413" y="80"/>
                          </a:lnTo>
                          <a:lnTo>
                            <a:pt x="416" y="9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6178" name="Freeform 114"/>
                    <p:cNvSpPr>
                      <a:spLocks noChangeAspect="1"/>
                    </p:cNvSpPr>
                    <p:nvPr/>
                  </p:nvSpPr>
                  <p:spPr bwMode="auto">
                    <a:xfrm>
                      <a:off x="2324" y="2417"/>
                      <a:ext cx="42" cy="111"/>
                    </a:xfrm>
                    <a:custGeom>
                      <a:avLst/>
                      <a:gdLst>
                        <a:gd name="T0" fmla="*/ 0 w 42"/>
                        <a:gd name="T1" fmla="*/ 0 h 111"/>
                        <a:gd name="T2" fmla="*/ 1 w 42"/>
                        <a:gd name="T3" fmla="*/ 26 h 111"/>
                        <a:gd name="T4" fmla="*/ 3 w 42"/>
                        <a:gd name="T5" fmla="*/ 43 h 111"/>
                        <a:gd name="T6" fmla="*/ 5 w 42"/>
                        <a:gd name="T7" fmla="*/ 61 h 111"/>
                        <a:gd name="T8" fmla="*/ 8 w 42"/>
                        <a:gd name="T9" fmla="*/ 76 h 111"/>
                        <a:gd name="T10" fmla="*/ 16 w 42"/>
                        <a:gd name="T11" fmla="*/ 89 h 111"/>
                        <a:gd name="T12" fmla="*/ 25 w 42"/>
                        <a:gd name="T13" fmla="*/ 100 h 111"/>
                        <a:gd name="T14" fmla="*/ 41 w 42"/>
                        <a:gd name="T15" fmla="*/ 110 h 111"/>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111"/>
                        <a:gd name="T26" fmla="*/ 42 w 42"/>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111">
                          <a:moveTo>
                            <a:pt x="0" y="0"/>
                          </a:moveTo>
                          <a:lnTo>
                            <a:pt x="1" y="26"/>
                          </a:lnTo>
                          <a:lnTo>
                            <a:pt x="3" y="43"/>
                          </a:lnTo>
                          <a:lnTo>
                            <a:pt x="5" y="61"/>
                          </a:lnTo>
                          <a:lnTo>
                            <a:pt x="8" y="76"/>
                          </a:lnTo>
                          <a:lnTo>
                            <a:pt x="16" y="89"/>
                          </a:lnTo>
                          <a:lnTo>
                            <a:pt x="25" y="100"/>
                          </a:lnTo>
                          <a:lnTo>
                            <a:pt x="41" y="11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6179" name="Freeform 115"/>
                    <p:cNvSpPr>
                      <a:spLocks noChangeAspect="1"/>
                    </p:cNvSpPr>
                    <p:nvPr/>
                  </p:nvSpPr>
                  <p:spPr bwMode="auto">
                    <a:xfrm>
                      <a:off x="2628" y="2416"/>
                      <a:ext cx="52" cy="102"/>
                    </a:xfrm>
                    <a:custGeom>
                      <a:avLst/>
                      <a:gdLst>
                        <a:gd name="T0" fmla="*/ 51 w 52"/>
                        <a:gd name="T1" fmla="*/ 0 h 102"/>
                        <a:gd name="T2" fmla="*/ 50 w 52"/>
                        <a:gd name="T3" fmla="*/ 12 h 102"/>
                        <a:gd name="T4" fmla="*/ 50 w 52"/>
                        <a:gd name="T5" fmla="*/ 29 h 102"/>
                        <a:gd name="T6" fmla="*/ 45 w 52"/>
                        <a:gd name="T7" fmla="*/ 44 h 102"/>
                        <a:gd name="T8" fmla="*/ 41 w 52"/>
                        <a:gd name="T9" fmla="*/ 61 h 102"/>
                        <a:gd name="T10" fmla="*/ 30 w 52"/>
                        <a:gd name="T11" fmla="*/ 75 h 102"/>
                        <a:gd name="T12" fmla="*/ 21 w 52"/>
                        <a:gd name="T13" fmla="*/ 86 h 102"/>
                        <a:gd name="T14" fmla="*/ 12 w 52"/>
                        <a:gd name="T15" fmla="*/ 94 h 102"/>
                        <a:gd name="T16" fmla="*/ 0 w 52"/>
                        <a:gd name="T17" fmla="*/ 101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102"/>
                        <a:gd name="T29" fmla="*/ 52 w 52"/>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102">
                          <a:moveTo>
                            <a:pt x="51" y="0"/>
                          </a:moveTo>
                          <a:lnTo>
                            <a:pt x="50" y="12"/>
                          </a:lnTo>
                          <a:lnTo>
                            <a:pt x="50" y="29"/>
                          </a:lnTo>
                          <a:lnTo>
                            <a:pt x="45" y="44"/>
                          </a:lnTo>
                          <a:lnTo>
                            <a:pt x="41" y="61"/>
                          </a:lnTo>
                          <a:lnTo>
                            <a:pt x="30" y="75"/>
                          </a:lnTo>
                          <a:lnTo>
                            <a:pt x="21" y="86"/>
                          </a:lnTo>
                          <a:lnTo>
                            <a:pt x="12" y="94"/>
                          </a:lnTo>
                          <a:lnTo>
                            <a:pt x="0" y="10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6180" name="Freeform 116"/>
                    <p:cNvSpPr>
                      <a:spLocks noChangeAspect="1"/>
                    </p:cNvSpPr>
                    <p:nvPr/>
                  </p:nvSpPr>
                  <p:spPr bwMode="auto">
                    <a:xfrm>
                      <a:off x="2443" y="2164"/>
                      <a:ext cx="418" cy="17"/>
                    </a:xfrm>
                    <a:custGeom>
                      <a:avLst/>
                      <a:gdLst>
                        <a:gd name="T0" fmla="*/ 0 w 418"/>
                        <a:gd name="T1" fmla="*/ 0 h 17"/>
                        <a:gd name="T2" fmla="*/ 180 w 418"/>
                        <a:gd name="T3" fmla="*/ 10 h 17"/>
                        <a:gd name="T4" fmla="*/ 366 w 418"/>
                        <a:gd name="T5" fmla="*/ 10 h 17"/>
                        <a:gd name="T6" fmla="*/ 383 w 418"/>
                        <a:gd name="T7" fmla="*/ 10 h 17"/>
                        <a:gd name="T8" fmla="*/ 401 w 418"/>
                        <a:gd name="T9" fmla="*/ 10 h 17"/>
                        <a:gd name="T10" fmla="*/ 417 w 418"/>
                        <a:gd name="T11" fmla="*/ 16 h 17"/>
                        <a:gd name="T12" fmla="*/ 0 60000 65536"/>
                        <a:gd name="T13" fmla="*/ 0 60000 65536"/>
                        <a:gd name="T14" fmla="*/ 0 60000 65536"/>
                        <a:gd name="T15" fmla="*/ 0 60000 65536"/>
                        <a:gd name="T16" fmla="*/ 0 60000 65536"/>
                        <a:gd name="T17" fmla="*/ 0 60000 65536"/>
                        <a:gd name="T18" fmla="*/ 0 w 418"/>
                        <a:gd name="T19" fmla="*/ 0 h 17"/>
                        <a:gd name="T20" fmla="*/ 418 w 41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18" h="17">
                          <a:moveTo>
                            <a:pt x="0" y="0"/>
                          </a:moveTo>
                          <a:lnTo>
                            <a:pt x="180" y="10"/>
                          </a:lnTo>
                          <a:lnTo>
                            <a:pt x="366" y="10"/>
                          </a:lnTo>
                          <a:lnTo>
                            <a:pt x="383" y="10"/>
                          </a:lnTo>
                          <a:lnTo>
                            <a:pt x="401" y="10"/>
                          </a:lnTo>
                          <a:lnTo>
                            <a:pt x="417" y="1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6181" name="Freeform 117"/>
                    <p:cNvSpPr>
                      <a:spLocks noChangeAspect="1"/>
                    </p:cNvSpPr>
                    <p:nvPr/>
                  </p:nvSpPr>
                  <p:spPr bwMode="auto">
                    <a:xfrm>
                      <a:off x="2116" y="2421"/>
                      <a:ext cx="566" cy="17"/>
                    </a:xfrm>
                    <a:custGeom>
                      <a:avLst/>
                      <a:gdLst>
                        <a:gd name="T0" fmla="*/ 0 w 566"/>
                        <a:gd name="T1" fmla="*/ 5 h 17"/>
                        <a:gd name="T2" fmla="*/ 114 w 566"/>
                        <a:gd name="T3" fmla="*/ 8 h 17"/>
                        <a:gd name="T4" fmla="*/ 156 w 566"/>
                        <a:gd name="T5" fmla="*/ 10 h 17"/>
                        <a:gd name="T6" fmla="*/ 199 w 566"/>
                        <a:gd name="T7" fmla="*/ 10 h 17"/>
                        <a:gd name="T8" fmla="*/ 248 w 566"/>
                        <a:gd name="T9" fmla="*/ 12 h 17"/>
                        <a:gd name="T10" fmla="*/ 291 w 566"/>
                        <a:gd name="T11" fmla="*/ 14 h 17"/>
                        <a:gd name="T12" fmla="*/ 329 w 566"/>
                        <a:gd name="T13" fmla="*/ 16 h 17"/>
                        <a:gd name="T14" fmla="*/ 362 w 566"/>
                        <a:gd name="T15" fmla="*/ 16 h 17"/>
                        <a:gd name="T16" fmla="*/ 565 w 56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6"/>
                        <a:gd name="T28" fmla="*/ 0 h 17"/>
                        <a:gd name="T29" fmla="*/ 566 w 56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6" h="17">
                          <a:moveTo>
                            <a:pt x="0" y="5"/>
                          </a:moveTo>
                          <a:lnTo>
                            <a:pt x="114" y="8"/>
                          </a:lnTo>
                          <a:lnTo>
                            <a:pt x="156" y="10"/>
                          </a:lnTo>
                          <a:lnTo>
                            <a:pt x="199" y="10"/>
                          </a:lnTo>
                          <a:lnTo>
                            <a:pt x="248" y="12"/>
                          </a:lnTo>
                          <a:lnTo>
                            <a:pt x="291" y="14"/>
                          </a:lnTo>
                          <a:lnTo>
                            <a:pt x="329" y="16"/>
                          </a:lnTo>
                          <a:lnTo>
                            <a:pt x="362" y="16"/>
                          </a:lnTo>
                          <a:lnTo>
                            <a:pt x="565"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6182" name="Freeform 118"/>
                    <p:cNvSpPr>
                      <a:spLocks noChangeAspect="1"/>
                    </p:cNvSpPr>
                    <p:nvPr/>
                  </p:nvSpPr>
                  <p:spPr bwMode="auto">
                    <a:xfrm>
                      <a:off x="2318" y="2352"/>
                      <a:ext cx="579" cy="17"/>
                    </a:xfrm>
                    <a:custGeom>
                      <a:avLst/>
                      <a:gdLst>
                        <a:gd name="T0" fmla="*/ 0 w 579"/>
                        <a:gd name="T1" fmla="*/ 16 h 17"/>
                        <a:gd name="T2" fmla="*/ 206 w 579"/>
                        <a:gd name="T3" fmla="*/ 16 h 17"/>
                        <a:gd name="T4" fmla="*/ 578 w 579"/>
                        <a:gd name="T5" fmla="*/ 0 h 17"/>
                        <a:gd name="T6" fmla="*/ 0 60000 65536"/>
                        <a:gd name="T7" fmla="*/ 0 60000 65536"/>
                        <a:gd name="T8" fmla="*/ 0 60000 65536"/>
                        <a:gd name="T9" fmla="*/ 0 w 579"/>
                        <a:gd name="T10" fmla="*/ 0 h 17"/>
                        <a:gd name="T11" fmla="*/ 579 w 579"/>
                        <a:gd name="T12" fmla="*/ 17 h 17"/>
                      </a:gdLst>
                      <a:ahLst/>
                      <a:cxnLst>
                        <a:cxn ang="T6">
                          <a:pos x="T0" y="T1"/>
                        </a:cxn>
                        <a:cxn ang="T7">
                          <a:pos x="T2" y="T3"/>
                        </a:cxn>
                        <a:cxn ang="T8">
                          <a:pos x="T4" y="T5"/>
                        </a:cxn>
                      </a:cxnLst>
                      <a:rect l="T9" t="T10" r="T11" b="T12"/>
                      <a:pathLst>
                        <a:path w="579" h="17">
                          <a:moveTo>
                            <a:pt x="0" y="16"/>
                          </a:moveTo>
                          <a:lnTo>
                            <a:pt x="206" y="16"/>
                          </a:lnTo>
                          <a:lnTo>
                            <a:pt x="578"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grpSp>
          <p:sp>
            <p:nvSpPr>
              <p:cNvPr id="46141" name="Freeform 119"/>
              <p:cNvSpPr>
                <a:spLocks noChangeAspect="1"/>
              </p:cNvSpPr>
              <p:nvPr/>
            </p:nvSpPr>
            <p:spPr bwMode="auto">
              <a:xfrm>
                <a:off x="981" y="2362"/>
                <a:ext cx="812" cy="42"/>
              </a:xfrm>
              <a:custGeom>
                <a:avLst/>
                <a:gdLst>
                  <a:gd name="T0" fmla="*/ 0 w 812"/>
                  <a:gd name="T1" fmla="*/ 0 h 42"/>
                  <a:gd name="T2" fmla="*/ 399 w 812"/>
                  <a:gd name="T3" fmla="*/ 5 h 42"/>
                  <a:gd name="T4" fmla="*/ 811 w 812"/>
                  <a:gd name="T5" fmla="*/ 12 h 42"/>
                  <a:gd name="T6" fmla="*/ 802 w 812"/>
                  <a:gd name="T7" fmla="*/ 27 h 42"/>
                  <a:gd name="T8" fmla="*/ 796 w 812"/>
                  <a:gd name="T9" fmla="*/ 41 h 42"/>
                  <a:gd name="T10" fmla="*/ 432 w 812"/>
                  <a:gd name="T11" fmla="*/ 36 h 42"/>
                  <a:gd name="T12" fmla="*/ 12 w 812"/>
                  <a:gd name="T13" fmla="*/ 28 h 42"/>
                  <a:gd name="T14" fmla="*/ 0 w 812"/>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812"/>
                  <a:gd name="T25" fmla="*/ 0 h 42"/>
                  <a:gd name="T26" fmla="*/ 812 w 812"/>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2" h="42">
                    <a:moveTo>
                      <a:pt x="0" y="0"/>
                    </a:moveTo>
                    <a:lnTo>
                      <a:pt x="399" y="5"/>
                    </a:lnTo>
                    <a:lnTo>
                      <a:pt x="811" y="12"/>
                    </a:lnTo>
                    <a:lnTo>
                      <a:pt x="802" y="27"/>
                    </a:lnTo>
                    <a:lnTo>
                      <a:pt x="796" y="41"/>
                    </a:lnTo>
                    <a:lnTo>
                      <a:pt x="432" y="36"/>
                    </a:lnTo>
                    <a:lnTo>
                      <a:pt x="12" y="28"/>
                    </a:lnTo>
                    <a:lnTo>
                      <a:pt x="0"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46142" name="Freeform 120"/>
              <p:cNvSpPr>
                <a:spLocks noChangeAspect="1"/>
              </p:cNvSpPr>
              <p:nvPr/>
            </p:nvSpPr>
            <p:spPr bwMode="auto">
              <a:xfrm>
                <a:off x="2089" y="2355"/>
                <a:ext cx="879" cy="69"/>
              </a:xfrm>
              <a:custGeom>
                <a:avLst/>
                <a:gdLst>
                  <a:gd name="T0" fmla="*/ 0 w 879"/>
                  <a:gd name="T1" fmla="*/ 19 h 69"/>
                  <a:gd name="T2" fmla="*/ 212 w 879"/>
                  <a:gd name="T3" fmla="*/ 26 h 69"/>
                  <a:gd name="T4" fmla="*/ 327 w 879"/>
                  <a:gd name="T5" fmla="*/ 29 h 69"/>
                  <a:gd name="T6" fmla="*/ 549 w 879"/>
                  <a:gd name="T7" fmla="*/ 29 h 69"/>
                  <a:gd name="T8" fmla="*/ 823 w 879"/>
                  <a:gd name="T9" fmla="*/ 16 h 69"/>
                  <a:gd name="T10" fmla="*/ 830 w 879"/>
                  <a:gd name="T11" fmla="*/ 16 h 69"/>
                  <a:gd name="T12" fmla="*/ 835 w 879"/>
                  <a:gd name="T13" fmla="*/ 14 h 69"/>
                  <a:gd name="T14" fmla="*/ 841 w 879"/>
                  <a:gd name="T15" fmla="*/ 11 h 69"/>
                  <a:gd name="T16" fmla="*/ 837 w 879"/>
                  <a:gd name="T17" fmla="*/ 6 h 69"/>
                  <a:gd name="T18" fmla="*/ 824 w 879"/>
                  <a:gd name="T19" fmla="*/ 0 h 69"/>
                  <a:gd name="T20" fmla="*/ 832 w 879"/>
                  <a:gd name="T21" fmla="*/ 1 h 69"/>
                  <a:gd name="T22" fmla="*/ 864 w 879"/>
                  <a:gd name="T23" fmla="*/ 11 h 69"/>
                  <a:gd name="T24" fmla="*/ 876 w 879"/>
                  <a:gd name="T25" fmla="*/ 17 h 69"/>
                  <a:gd name="T26" fmla="*/ 878 w 879"/>
                  <a:gd name="T27" fmla="*/ 26 h 69"/>
                  <a:gd name="T28" fmla="*/ 870 w 879"/>
                  <a:gd name="T29" fmla="*/ 36 h 69"/>
                  <a:gd name="T30" fmla="*/ 862 w 879"/>
                  <a:gd name="T31" fmla="*/ 41 h 69"/>
                  <a:gd name="T32" fmla="*/ 851 w 879"/>
                  <a:gd name="T33" fmla="*/ 44 h 69"/>
                  <a:gd name="T34" fmla="*/ 837 w 879"/>
                  <a:gd name="T35" fmla="*/ 46 h 69"/>
                  <a:gd name="T36" fmla="*/ 393 w 879"/>
                  <a:gd name="T37" fmla="*/ 68 h 69"/>
                  <a:gd name="T38" fmla="*/ 28 w 879"/>
                  <a:gd name="T39" fmla="*/ 59 h 69"/>
                  <a:gd name="T40" fmla="*/ 0 w 879"/>
                  <a:gd name="T41" fmla="*/ 19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9"/>
                  <a:gd name="T64" fmla="*/ 0 h 69"/>
                  <a:gd name="T65" fmla="*/ 879 w 879"/>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9" h="69">
                    <a:moveTo>
                      <a:pt x="0" y="19"/>
                    </a:moveTo>
                    <a:lnTo>
                      <a:pt x="212" y="26"/>
                    </a:lnTo>
                    <a:lnTo>
                      <a:pt x="327" y="29"/>
                    </a:lnTo>
                    <a:lnTo>
                      <a:pt x="549" y="29"/>
                    </a:lnTo>
                    <a:lnTo>
                      <a:pt x="823" y="16"/>
                    </a:lnTo>
                    <a:lnTo>
                      <a:pt x="830" y="16"/>
                    </a:lnTo>
                    <a:lnTo>
                      <a:pt x="835" y="14"/>
                    </a:lnTo>
                    <a:lnTo>
                      <a:pt x="841" y="11"/>
                    </a:lnTo>
                    <a:lnTo>
                      <a:pt x="837" y="6"/>
                    </a:lnTo>
                    <a:lnTo>
                      <a:pt x="824" y="0"/>
                    </a:lnTo>
                    <a:lnTo>
                      <a:pt x="832" y="1"/>
                    </a:lnTo>
                    <a:lnTo>
                      <a:pt x="864" y="11"/>
                    </a:lnTo>
                    <a:lnTo>
                      <a:pt x="876" y="17"/>
                    </a:lnTo>
                    <a:lnTo>
                      <a:pt x="878" y="26"/>
                    </a:lnTo>
                    <a:lnTo>
                      <a:pt x="870" y="36"/>
                    </a:lnTo>
                    <a:lnTo>
                      <a:pt x="862" y="41"/>
                    </a:lnTo>
                    <a:lnTo>
                      <a:pt x="851" y="44"/>
                    </a:lnTo>
                    <a:lnTo>
                      <a:pt x="837" y="46"/>
                    </a:lnTo>
                    <a:lnTo>
                      <a:pt x="393" y="68"/>
                    </a:lnTo>
                    <a:lnTo>
                      <a:pt x="28" y="59"/>
                    </a:lnTo>
                    <a:lnTo>
                      <a:pt x="0" y="19"/>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grpSp>
            <p:nvGrpSpPr>
              <p:cNvPr id="46143" name="Group 121"/>
              <p:cNvGrpSpPr>
                <a:grpSpLocks noChangeAspect="1"/>
              </p:cNvGrpSpPr>
              <p:nvPr/>
            </p:nvGrpSpPr>
            <p:grpSpPr bwMode="auto">
              <a:xfrm>
                <a:off x="2329" y="2238"/>
                <a:ext cx="582" cy="117"/>
                <a:chOff x="2329" y="2238"/>
                <a:chExt cx="582" cy="117"/>
              </a:xfrm>
            </p:grpSpPr>
            <p:sp>
              <p:nvSpPr>
                <p:cNvPr id="46160" name="Freeform 122"/>
                <p:cNvSpPr>
                  <a:spLocks noChangeAspect="1"/>
                </p:cNvSpPr>
                <p:nvPr/>
              </p:nvSpPr>
              <p:spPr bwMode="auto">
                <a:xfrm>
                  <a:off x="2329" y="2238"/>
                  <a:ext cx="582" cy="117"/>
                </a:xfrm>
                <a:custGeom>
                  <a:avLst/>
                  <a:gdLst>
                    <a:gd name="T0" fmla="*/ 0 w 582"/>
                    <a:gd name="T1" fmla="*/ 112 h 117"/>
                    <a:gd name="T2" fmla="*/ 28 w 582"/>
                    <a:gd name="T3" fmla="*/ 45 h 117"/>
                    <a:gd name="T4" fmla="*/ 39 w 582"/>
                    <a:gd name="T5" fmla="*/ 0 h 117"/>
                    <a:gd name="T6" fmla="*/ 572 w 582"/>
                    <a:gd name="T7" fmla="*/ 0 h 117"/>
                    <a:gd name="T8" fmla="*/ 570 w 582"/>
                    <a:gd name="T9" fmla="*/ 59 h 117"/>
                    <a:gd name="T10" fmla="*/ 570 w 582"/>
                    <a:gd name="T11" fmla="*/ 68 h 117"/>
                    <a:gd name="T12" fmla="*/ 570 w 582"/>
                    <a:gd name="T13" fmla="*/ 76 h 117"/>
                    <a:gd name="T14" fmla="*/ 581 w 582"/>
                    <a:gd name="T15" fmla="*/ 84 h 117"/>
                    <a:gd name="T16" fmla="*/ 581 w 582"/>
                    <a:gd name="T17" fmla="*/ 100 h 117"/>
                    <a:gd name="T18" fmla="*/ 334 w 582"/>
                    <a:gd name="T19" fmla="*/ 111 h 117"/>
                    <a:gd name="T20" fmla="*/ 162 w 582"/>
                    <a:gd name="T21" fmla="*/ 116 h 117"/>
                    <a:gd name="T22" fmla="*/ 0 w 582"/>
                    <a:gd name="T23" fmla="*/ 112 h 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2"/>
                    <a:gd name="T37" fmla="*/ 0 h 117"/>
                    <a:gd name="T38" fmla="*/ 582 w 582"/>
                    <a:gd name="T39" fmla="*/ 117 h 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2" h="117">
                      <a:moveTo>
                        <a:pt x="0" y="112"/>
                      </a:moveTo>
                      <a:lnTo>
                        <a:pt x="28" y="45"/>
                      </a:lnTo>
                      <a:lnTo>
                        <a:pt x="39" y="0"/>
                      </a:lnTo>
                      <a:lnTo>
                        <a:pt x="572" y="0"/>
                      </a:lnTo>
                      <a:lnTo>
                        <a:pt x="570" y="59"/>
                      </a:lnTo>
                      <a:lnTo>
                        <a:pt x="570" y="68"/>
                      </a:lnTo>
                      <a:lnTo>
                        <a:pt x="570" y="76"/>
                      </a:lnTo>
                      <a:lnTo>
                        <a:pt x="581" y="84"/>
                      </a:lnTo>
                      <a:lnTo>
                        <a:pt x="581" y="100"/>
                      </a:lnTo>
                      <a:lnTo>
                        <a:pt x="334" y="111"/>
                      </a:lnTo>
                      <a:lnTo>
                        <a:pt x="162" y="116"/>
                      </a:lnTo>
                      <a:lnTo>
                        <a:pt x="0" y="112"/>
                      </a:lnTo>
                    </a:path>
                  </a:pathLst>
                </a:custGeom>
                <a:solidFill>
                  <a:srgbClr val="800000"/>
                </a:solidFill>
                <a:ln w="12700" cap="rnd">
                  <a:solidFill>
                    <a:srgbClr val="000000"/>
                  </a:solidFill>
                  <a:round/>
                  <a:headEnd/>
                  <a:tailEnd/>
                </a:ln>
              </p:spPr>
              <p:txBody>
                <a:bodyPr/>
                <a:lstStyle/>
                <a:p>
                  <a:endParaRPr lang="en-US" dirty="0"/>
                </a:p>
              </p:txBody>
            </p:sp>
            <p:grpSp>
              <p:nvGrpSpPr>
                <p:cNvPr id="46161" name="Group 123"/>
                <p:cNvGrpSpPr>
                  <a:grpSpLocks noChangeAspect="1"/>
                </p:cNvGrpSpPr>
                <p:nvPr/>
              </p:nvGrpSpPr>
              <p:grpSpPr bwMode="auto">
                <a:xfrm>
                  <a:off x="2349" y="2246"/>
                  <a:ext cx="552" cy="69"/>
                  <a:chOff x="2349" y="2246"/>
                  <a:chExt cx="552" cy="69"/>
                </a:xfrm>
              </p:grpSpPr>
              <p:sp>
                <p:nvSpPr>
                  <p:cNvPr id="46162" name="Line 124"/>
                  <p:cNvSpPr>
                    <a:spLocks noChangeAspect="1" noChangeShapeType="1"/>
                  </p:cNvSpPr>
                  <p:nvPr/>
                </p:nvSpPr>
                <p:spPr bwMode="auto">
                  <a:xfrm>
                    <a:off x="2370" y="2246"/>
                    <a:ext cx="52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6163" name="Line 125"/>
                  <p:cNvSpPr>
                    <a:spLocks noChangeAspect="1" noChangeShapeType="1"/>
                  </p:cNvSpPr>
                  <p:nvPr/>
                </p:nvSpPr>
                <p:spPr bwMode="auto">
                  <a:xfrm>
                    <a:off x="2369" y="2252"/>
                    <a:ext cx="5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6164" name="Line 126"/>
                  <p:cNvSpPr>
                    <a:spLocks noChangeAspect="1" noChangeShapeType="1"/>
                  </p:cNvSpPr>
                  <p:nvPr/>
                </p:nvSpPr>
                <p:spPr bwMode="auto">
                  <a:xfrm>
                    <a:off x="2368" y="2263"/>
                    <a:ext cx="52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6165" name="Line 127"/>
                  <p:cNvSpPr>
                    <a:spLocks noChangeAspect="1" noChangeShapeType="1"/>
                  </p:cNvSpPr>
                  <p:nvPr/>
                </p:nvSpPr>
                <p:spPr bwMode="auto">
                  <a:xfrm flipV="1">
                    <a:off x="2366" y="2266"/>
                    <a:ext cx="528" cy="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6166" name="Line 128"/>
                  <p:cNvSpPr>
                    <a:spLocks noChangeAspect="1" noChangeShapeType="1"/>
                  </p:cNvSpPr>
                  <p:nvPr/>
                </p:nvSpPr>
                <p:spPr bwMode="auto">
                  <a:xfrm>
                    <a:off x="2363" y="2280"/>
                    <a:ext cx="53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6167" name="Freeform 129"/>
                  <p:cNvSpPr>
                    <a:spLocks noChangeAspect="1"/>
                  </p:cNvSpPr>
                  <p:nvPr/>
                </p:nvSpPr>
                <p:spPr bwMode="auto">
                  <a:xfrm>
                    <a:off x="2355" y="2289"/>
                    <a:ext cx="544" cy="17"/>
                  </a:xfrm>
                  <a:custGeom>
                    <a:avLst/>
                    <a:gdLst>
                      <a:gd name="T0" fmla="*/ 0 w 544"/>
                      <a:gd name="T1" fmla="*/ 0 h 17"/>
                      <a:gd name="T2" fmla="*/ 100 w 544"/>
                      <a:gd name="T3" fmla="*/ 16 h 17"/>
                      <a:gd name="T4" fmla="*/ 134 w 544"/>
                      <a:gd name="T5" fmla="*/ 16 h 17"/>
                      <a:gd name="T6" fmla="*/ 543 w 544"/>
                      <a:gd name="T7" fmla="*/ 0 h 17"/>
                      <a:gd name="T8" fmla="*/ 0 60000 65536"/>
                      <a:gd name="T9" fmla="*/ 0 60000 65536"/>
                      <a:gd name="T10" fmla="*/ 0 60000 65536"/>
                      <a:gd name="T11" fmla="*/ 0 60000 65536"/>
                      <a:gd name="T12" fmla="*/ 0 w 544"/>
                      <a:gd name="T13" fmla="*/ 0 h 17"/>
                      <a:gd name="T14" fmla="*/ 544 w 544"/>
                      <a:gd name="T15" fmla="*/ 17 h 17"/>
                    </a:gdLst>
                    <a:ahLst/>
                    <a:cxnLst>
                      <a:cxn ang="T8">
                        <a:pos x="T0" y="T1"/>
                      </a:cxn>
                      <a:cxn ang="T9">
                        <a:pos x="T2" y="T3"/>
                      </a:cxn>
                      <a:cxn ang="T10">
                        <a:pos x="T4" y="T5"/>
                      </a:cxn>
                      <a:cxn ang="T11">
                        <a:pos x="T6" y="T7"/>
                      </a:cxn>
                    </a:cxnLst>
                    <a:rect l="T12" t="T13" r="T14" b="T15"/>
                    <a:pathLst>
                      <a:path w="544" h="17">
                        <a:moveTo>
                          <a:pt x="0" y="0"/>
                        </a:moveTo>
                        <a:lnTo>
                          <a:pt x="100" y="16"/>
                        </a:lnTo>
                        <a:lnTo>
                          <a:pt x="134" y="16"/>
                        </a:lnTo>
                        <a:lnTo>
                          <a:pt x="543"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6168" name="Freeform 130"/>
                  <p:cNvSpPr>
                    <a:spLocks noChangeAspect="1"/>
                  </p:cNvSpPr>
                  <p:nvPr/>
                </p:nvSpPr>
                <p:spPr bwMode="auto">
                  <a:xfrm>
                    <a:off x="2349" y="2298"/>
                    <a:ext cx="552" cy="17"/>
                  </a:xfrm>
                  <a:custGeom>
                    <a:avLst/>
                    <a:gdLst>
                      <a:gd name="T0" fmla="*/ 0 w 552"/>
                      <a:gd name="T1" fmla="*/ 6 h 17"/>
                      <a:gd name="T2" fmla="*/ 92 w 552"/>
                      <a:gd name="T3" fmla="*/ 16 h 17"/>
                      <a:gd name="T4" fmla="*/ 144 w 552"/>
                      <a:gd name="T5" fmla="*/ 16 h 17"/>
                      <a:gd name="T6" fmla="*/ 551 w 552"/>
                      <a:gd name="T7" fmla="*/ 0 h 17"/>
                      <a:gd name="T8" fmla="*/ 0 60000 65536"/>
                      <a:gd name="T9" fmla="*/ 0 60000 65536"/>
                      <a:gd name="T10" fmla="*/ 0 60000 65536"/>
                      <a:gd name="T11" fmla="*/ 0 60000 65536"/>
                      <a:gd name="T12" fmla="*/ 0 w 552"/>
                      <a:gd name="T13" fmla="*/ 0 h 17"/>
                      <a:gd name="T14" fmla="*/ 552 w 552"/>
                      <a:gd name="T15" fmla="*/ 17 h 17"/>
                    </a:gdLst>
                    <a:ahLst/>
                    <a:cxnLst>
                      <a:cxn ang="T8">
                        <a:pos x="T0" y="T1"/>
                      </a:cxn>
                      <a:cxn ang="T9">
                        <a:pos x="T2" y="T3"/>
                      </a:cxn>
                      <a:cxn ang="T10">
                        <a:pos x="T4" y="T5"/>
                      </a:cxn>
                      <a:cxn ang="T11">
                        <a:pos x="T6" y="T7"/>
                      </a:cxn>
                    </a:cxnLst>
                    <a:rect l="T12" t="T13" r="T14" b="T15"/>
                    <a:pathLst>
                      <a:path w="552" h="17">
                        <a:moveTo>
                          <a:pt x="0" y="6"/>
                        </a:moveTo>
                        <a:lnTo>
                          <a:pt x="92" y="16"/>
                        </a:lnTo>
                        <a:lnTo>
                          <a:pt x="144" y="16"/>
                        </a:lnTo>
                        <a:lnTo>
                          <a:pt x="55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grpSp>
            <p:nvGrpSpPr>
              <p:cNvPr id="46144" name="Group 131"/>
              <p:cNvGrpSpPr>
                <a:grpSpLocks noChangeAspect="1"/>
              </p:cNvGrpSpPr>
              <p:nvPr/>
            </p:nvGrpSpPr>
            <p:grpSpPr bwMode="auto">
              <a:xfrm>
                <a:off x="2581" y="2188"/>
                <a:ext cx="325" cy="304"/>
                <a:chOff x="2581" y="2188"/>
                <a:chExt cx="325" cy="304"/>
              </a:xfrm>
            </p:grpSpPr>
            <p:sp>
              <p:nvSpPr>
                <p:cNvPr id="46155" name="Freeform 132"/>
                <p:cNvSpPr>
                  <a:spLocks noChangeAspect="1"/>
                </p:cNvSpPr>
                <p:nvPr/>
              </p:nvSpPr>
              <p:spPr bwMode="auto">
                <a:xfrm>
                  <a:off x="2806" y="2405"/>
                  <a:ext cx="40" cy="87"/>
                </a:xfrm>
                <a:custGeom>
                  <a:avLst/>
                  <a:gdLst>
                    <a:gd name="T0" fmla="*/ 38 w 40"/>
                    <a:gd name="T1" fmla="*/ 0 h 87"/>
                    <a:gd name="T2" fmla="*/ 39 w 40"/>
                    <a:gd name="T3" fmla="*/ 15 h 87"/>
                    <a:gd name="T4" fmla="*/ 36 w 40"/>
                    <a:gd name="T5" fmla="*/ 36 h 87"/>
                    <a:gd name="T6" fmla="*/ 30 w 40"/>
                    <a:gd name="T7" fmla="*/ 53 h 87"/>
                    <a:gd name="T8" fmla="*/ 24 w 40"/>
                    <a:gd name="T9" fmla="*/ 66 h 87"/>
                    <a:gd name="T10" fmla="*/ 14 w 40"/>
                    <a:gd name="T11" fmla="*/ 78 h 87"/>
                    <a:gd name="T12" fmla="*/ 0 w 40"/>
                    <a:gd name="T13" fmla="*/ 86 h 87"/>
                    <a:gd name="T14" fmla="*/ 0 w 40"/>
                    <a:gd name="T15" fmla="*/ 3 h 87"/>
                    <a:gd name="T16" fmla="*/ 38 w 40"/>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87"/>
                    <a:gd name="T29" fmla="*/ 40 w 40"/>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87">
                      <a:moveTo>
                        <a:pt x="38" y="0"/>
                      </a:moveTo>
                      <a:lnTo>
                        <a:pt x="39" y="15"/>
                      </a:lnTo>
                      <a:lnTo>
                        <a:pt x="36" y="36"/>
                      </a:lnTo>
                      <a:lnTo>
                        <a:pt x="30" y="53"/>
                      </a:lnTo>
                      <a:lnTo>
                        <a:pt x="24" y="66"/>
                      </a:lnTo>
                      <a:lnTo>
                        <a:pt x="14" y="78"/>
                      </a:lnTo>
                      <a:lnTo>
                        <a:pt x="0" y="86"/>
                      </a:lnTo>
                      <a:lnTo>
                        <a:pt x="0" y="3"/>
                      </a:lnTo>
                      <a:lnTo>
                        <a:pt x="38" y="0"/>
                      </a:lnTo>
                    </a:path>
                  </a:pathLst>
                </a:custGeom>
                <a:solidFill>
                  <a:srgbClr val="40404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grpSp>
              <p:nvGrpSpPr>
                <p:cNvPr id="46156" name="Group 133"/>
                <p:cNvGrpSpPr>
                  <a:grpSpLocks noChangeAspect="1"/>
                </p:cNvGrpSpPr>
                <p:nvPr/>
              </p:nvGrpSpPr>
              <p:grpSpPr bwMode="auto">
                <a:xfrm>
                  <a:off x="2581" y="2188"/>
                  <a:ext cx="325" cy="295"/>
                  <a:chOff x="2581" y="2188"/>
                  <a:chExt cx="325" cy="295"/>
                </a:xfrm>
              </p:grpSpPr>
              <p:sp>
                <p:nvSpPr>
                  <p:cNvPr id="46157" name="Freeform 134"/>
                  <p:cNvSpPr>
                    <a:spLocks noChangeAspect="1"/>
                  </p:cNvSpPr>
                  <p:nvPr/>
                </p:nvSpPr>
                <p:spPr bwMode="auto">
                  <a:xfrm>
                    <a:off x="2581" y="2429"/>
                    <a:ext cx="77" cy="54"/>
                  </a:xfrm>
                  <a:custGeom>
                    <a:avLst/>
                    <a:gdLst>
                      <a:gd name="T0" fmla="*/ 17 w 77"/>
                      <a:gd name="T1" fmla="*/ 2 h 54"/>
                      <a:gd name="T2" fmla="*/ 16 w 77"/>
                      <a:gd name="T3" fmla="*/ 17 h 54"/>
                      <a:gd name="T4" fmla="*/ 14 w 77"/>
                      <a:gd name="T5" fmla="*/ 29 h 54"/>
                      <a:gd name="T6" fmla="*/ 7 w 77"/>
                      <a:gd name="T7" fmla="*/ 41 h 54"/>
                      <a:gd name="T8" fmla="*/ 0 w 77"/>
                      <a:gd name="T9" fmla="*/ 53 h 54"/>
                      <a:gd name="T10" fmla="*/ 62 w 77"/>
                      <a:gd name="T11" fmla="*/ 48 h 54"/>
                      <a:gd name="T12" fmla="*/ 69 w 77"/>
                      <a:gd name="T13" fmla="*/ 42 h 54"/>
                      <a:gd name="T14" fmla="*/ 73 w 77"/>
                      <a:gd name="T15" fmla="*/ 31 h 54"/>
                      <a:gd name="T16" fmla="*/ 76 w 77"/>
                      <a:gd name="T17" fmla="*/ 19 h 54"/>
                      <a:gd name="T18" fmla="*/ 76 w 77"/>
                      <a:gd name="T19" fmla="*/ 11 h 54"/>
                      <a:gd name="T20" fmla="*/ 76 w 77"/>
                      <a:gd name="T21" fmla="*/ 0 h 54"/>
                      <a:gd name="T22" fmla="*/ 17 w 77"/>
                      <a:gd name="T23" fmla="*/ 2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
                      <a:gd name="T37" fmla="*/ 0 h 54"/>
                      <a:gd name="T38" fmla="*/ 77 w 77"/>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 h="54">
                        <a:moveTo>
                          <a:pt x="17" y="2"/>
                        </a:moveTo>
                        <a:lnTo>
                          <a:pt x="16" y="17"/>
                        </a:lnTo>
                        <a:lnTo>
                          <a:pt x="14" y="29"/>
                        </a:lnTo>
                        <a:lnTo>
                          <a:pt x="7" y="41"/>
                        </a:lnTo>
                        <a:lnTo>
                          <a:pt x="0" y="53"/>
                        </a:lnTo>
                        <a:lnTo>
                          <a:pt x="62" y="48"/>
                        </a:lnTo>
                        <a:lnTo>
                          <a:pt x="69" y="42"/>
                        </a:lnTo>
                        <a:lnTo>
                          <a:pt x="73" y="31"/>
                        </a:lnTo>
                        <a:lnTo>
                          <a:pt x="76" y="19"/>
                        </a:lnTo>
                        <a:lnTo>
                          <a:pt x="76" y="11"/>
                        </a:lnTo>
                        <a:lnTo>
                          <a:pt x="76" y="0"/>
                        </a:lnTo>
                        <a:lnTo>
                          <a:pt x="17" y="2"/>
                        </a:lnTo>
                      </a:path>
                    </a:pathLst>
                  </a:custGeom>
                  <a:solidFill>
                    <a:srgbClr val="FFA02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46158" name="Freeform 135"/>
                  <p:cNvSpPr>
                    <a:spLocks noChangeAspect="1"/>
                  </p:cNvSpPr>
                  <p:nvPr/>
                </p:nvSpPr>
                <p:spPr bwMode="auto">
                  <a:xfrm>
                    <a:off x="2852" y="2413"/>
                    <a:ext cx="54" cy="44"/>
                  </a:xfrm>
                  <a:custGeom>
                    <a:avLst/>
                    <a:gdLst>
                      <a:gd name="T0" fmla="*/ 9 w 54"/>
                      <a:gd name="T1" fmla="*/ 2 h 44"/>
                      <a:gd name="T2" fmla="*/ 9 w 54"/>
                      <a:gd name="T3" fmla="*/ 10 h 44"/>
                      <a:gd name="T4" fmla="*/ 10 w 54"/>
                      <a:gd name="T5" fmla="*/ 20 h 44"/>
                      <a:gd name="T6" fmla="*/ 6 w 54"/>
                      <a:gd name="T7" fmla="*/ 32 h 44"/>
                      <a:gd name="T8" fmla="*/ 0 w 54"/>
                      <a:gd name="T9" fmla="*/ 43 h 44"/>
                      <a:gd name="T10" fmla="*/ 43 w 54"/>
                      <a:gd name="T11" fmla="*/ 40 h 44"/>
                      <a:gd name="T12" fmla="*/ 48 w 54"/>
                      <a:gd name="T13" fmla="*/ 32 h 44"/>
                      <a:gd name="T14" fmla="*/ 52 w 54"/>
                      <a:gd name="T15" fmla="*/ 24 h 44"/>
                      <a:gd name="T16" fmla="*/ 53 w 54"/>
                      <a:gd name="T17" fmla="*/ 12 h 44"/>
                      <a:gd name="T18" fmla="*/ 53 w 54"/>
                      <a:gd name="T19" fmla="*/ 0 h 44"/>
                      <a:gd name="T20" fmla="*/ 9 w 54"/>
                      <a:gd name="T21" fmla="*/ 2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44"/>
                      <a:gd name="T35" fmla="*/ 54 w 54"/>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44">
                        <a:moveTo>
                          <a:pt x="9" y="2"/>
                        </a:moveTo>
                        <a:lnTo>
                          <a:pt x="9" y="10"/>
                        </a:lnTo>
                        <a:lnTo>
                          <a:pt x="10" y="20"/>
                        </a:lnTo>
                        <a:lnTo>
                          <a:pt x="6" y="32"/>
                        </a:lnTo>
                        <a:lnTo>
                          <a:pt x="0" y="43"/>
                        </a:lnTo>
                        <a:lnTo>
                          <a:pt x="43" y="40"/>
                        </a:lnTo>
                        <a:lnTo>
                          <a:pt x="48" y="32"/>
                        </a:lnTo>
                        <a:lnTo>
                          <a:pt x="52" y="24"/>
                        </a:lnTo>
                        <a:lnTo>
                          <a:pt x="53" y="12"/>
                        </a:lnTo>
                        <a:lnTo>
                          <a:pt x="53" y="0"/>
                        </a:lnTo>
                        <a:lnTo>
                          <a:pt x="9" y="2"/>
                        </a:lnTo>
                      </a:path>
                    </a:pathLst>
                  </a:custGeom>
                  <a:solidFill>
                    <a:srgbClr val="FFA02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46159" name="Oval 136"/>
                  <p:cNvSpPr>
                    <a:spLocks noChangeAspect="1" noChangeArrowheads="1"/>
                  </p:cNvSpPr>
                  <p:nvPr/>
                </p:nvSpPr>
                <p:spPr bwMode="auto">
                  <a:xfrm>
                    <a:off x="2696" y="2188"/>
                    <a:ext cx="38" cy="32"/>
                  </a:xfrm>
                  <a:prstGeom prst="ellipse">
                    <a:avLst/>
                  </a:prstGeom>
                  <a:solidFill>
                    <a:srgbClr val="A0A0A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grpSp>
          </p:grpSp>
          <p:grpSp>
            <p:nvGrpSpPr>
              <p:cNvPr id="46145" name="Group 137"/>
              <p:cNvGrpSpPr>
                <a:grpSpLocks noChangeAspect="1"/>
              </p:cNvGrpSpPr>
              <p:nvPr/>
            </p:nvGrpSpPr>
            <p:grpSpPr bwMode="auto">
              <a:xfrm>
                <a:off x="1598" y="1986"/>
                <a:ext cx="148" cy="194"/>
                <a:chOff x="1598" y="1986"/>
                <a:chExt cx="148" cy="194"/>
              </a:xfrm>
            </p:grpSpPr>
            <p:sp>
              <p:nvSpPr>
                <p:cNvPr id="46153" name="Freeform 138"/>
                <p:cNvSpPr>
                  <a:spLocks noChangeAspect="1"/>
                </p:cNvSpPr>
                <p:nvPr/>
              </p:nvSpPr>
              <p:spPr bwMode="auto">
                <a:xfrm>
                  <a:off x="1598" y="1986"/>
                  <a:ext cx="148" cy="194"/>
                </a:xfrm>
                <a:custGeom>
                  <a:avLst/>
                  <a:gdLst>
                    <a:gd name="T0" fmla="*/ 92 w 148"/>
                    <a:gd name="T1" fmla="*/ 0 h 194"/>
                    <a:gd name="T2" fmla="*/ 77 w 148"/>
                    <a:gd name="T3" fmla="*/ 23 h 194"/>
                    <a:gd name="T4" fmla="*/ 63 w 148"/>
                    <a:gd name="T5" fmla="*/ 47 h 194"/>
                    <a:gd name="T6" fmla="*/ 50 w 148"/>
                    <a:gd name="T7" fmla="*/ 70 h 194"/>
                    <a:gd name="T8" fmla="*/ 36 w 148"/>
                    <a:gd name="T9" fmla="*/ 95 h 194"/>
                    <a:gd name="T10" fmla="*/ 24 w 148"/>
                    <a:gd name="T11" fmla="*/ 119 h 194"/>
                    <a:gd name="T12" fmla="*/ 19 w 148"/>
                    <a:gd name="T13" fmla="*/ 130 h 194"/>
                    <a:gd name="T14" fmla="*/ 13 w 148"/>
                    <a:gd name="T15" fmla="*/ 146 h 194"/>
                    <a:gd name="T16" fmla="*/ 5 w 148"/>
                    <a:gd name="T17" fmla="*/ 171 h 194"/>
                    <a:gd name="T18" fmla="*/ 0 w 148"/>
                    <a:gd name="T19" fmla="*/ 193 h 194"/>
                    <a:gd name="T20" fmla="*/ 35 w 148"/>
                    <a:gd name="T21" fmla="*/ 192 h 194"/>
                    <a:gd name="T22" fmla="*/ 63 w 148"/>
                    <a:gd name="T23" fmla="*/ 191 h 194"/>
                    <a:gd name="T24" fmla="*/ 69 w 148"/>
                    <a:gd name="T25" fmla="*/ 165 h 194"/>
                    <a:gd name="T26" fmla="*/ 78 w 148"/>
                    <a:gd name="T27" fmla="*/ 136 h 194"/>
                    <a:gd name="T28" fmla="*/ 87 w 148"/>
                    <a:gd name="T29" fmla="*/ 115 h 194"/>
                    <a:gd name="T30" fmla="*/ 100 w 148"/>
                    <a:gd name="T31" fmla="*/ 88 h 194"/>
                    <a:gd name="T32" fmla="*/ 116 w 148"/>
                    <a:gd name="T33" fmla="*/ 55 h 194"/>
                    <a:gd name="T34" fmla="*/ 147 w 148"/>
                    <a:gd name="T35" fmla="*/ 0 h 194"/>
                    <a:gd name="T36" fmla="*/ 92 w 148"/>
                    <a:gd name="T37" fmla="*/ 0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194"/>
                    <a:gd name="T59" fmla="*/ 148 w 148"/>
                    <a:gd name="T60" fmla="*/ 194 h 1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194">
                      <a:moveTo>
                        <a:pt x="92" y="0"/>
                      </a:moveTo>
                      <a:lnTo>
                        <a:pt x="77" y="23"/>
                      </a:lnTo>
                      <a:lnTo>
                        <a:pt x="63" y="47"/>
                      </a:lnTo>
                      <a:lnTo>
                        <a:pt x="50" y="70"/>
                      </a:lnTo>
                      <a:lnTo>
                        <a:pt x="36" y="95"/>
                      </a:lnTo>
                      <a:lnTo>
                        <a:pt x="24" y="119"/>
                      </a:lnTo>
                      <a:lnTo>
                        <a:pt x="19" y="130"/>
                      </a:lnTo>
                      <a:lnTo>
                        <a:pt x="13" y="146"/>
                      </a:lnTo>
                      <a:lnTo>
                        <a:pt x="5" y="171"/>
                      </a:lnTo>
                      <a:lnTo>
                        <a:pt x="0" y="193"/>
                      </a:lnTo>
                      <a:lnTo>
                        <a:pt x="35" y="192"/>
                      </a:lnTo>
                      <a:lnTo>
                        <a:pt x="63" y="191"/>
                      </a:lnTo>
                      <a:lnTo>
                        <a:pt x="69" y="165"/>
                      </a:lnTo>
                      <a:lnTo>
                        <a:pt x="78" y="136"/>
                      </a:lnTo>
                      <a:lnTo>
                        <a:pt x="87" y="115"/>
                      </a:lnTo>
                      <a:lnTo>
                        <a:pt x="100" y="88"/>
                      </a:lnTo>
                      <a:lnTo>
                        <a:pt x="116" y="55"/>
                      </a:lnTo>
                      <a:lnTo>
                        <a:pt x="147" y="0"/>
                      </a:lnTo>
                      <a:lnTo>
                        <a:pt x="92" y="0"/>
                      </a:lnTo>
                    </a:path>
                  </a:pathLst>
                </a:custGeom>
                <a:solidFill>
                  <a:srgbClr val="606060"/>
                </a:solidFill>
                <a:ln w="12700" cap="rnd">
                  <a:solidFill>
                    <a:srgbClr val="000000"/>
                  </a:solidFill>
                  <a:round/>
                  <a:headEnd/>
                  <a:tailEnd/>
                </a:ln>
              </p:spPr>
              <p:txBody>
                <a:bodyPr/>
                <a:lstStyle/>
                <a:p>
                  <a:endParaRPr lang="en-US" dirty="0"/>
                </a:p>
              </p:txBody>
            </p:sp>
            <p:sp>
              <p:nvSpPr>
                <p:cNvPr id="46154" name="Freeform 139"/>
                <p:cNvSpPr>
                  <a:spLocks noChangeAspect="1"/>
                </p:cNvSpPr>
                <p:nvPr/>
              </p:nvSpPr>
              <p:spPr bwMode="auto">
                <a:xfrm>
                  <a:off x="1624" y="1997"/>
                  <a:ext cx="65" cy="178"/>
                </a:xfrm>
                <a:custGeom>
                  <a:avLst/>
                  <a:gdLst>
                    <a:gd name="T0" fmla="*/ 64 w 65"/>
                    <a:gd name="T1" fmla="*/ 0 h 178"/>
                    <a:gd name="T2" fmla="*/ 48 w 65"/>
                    <a:gd name="T3" fmla="*/ 30 h 178"/>
                    <a:gd name="T4" fmla="*/ 38 w 65"/>
                    <a:gd name="T5" fmla="*/ 52 h 178"/>
                    <a:gd name="T6" fmla="*/ 26 w 65"/>
                    <a:gd name="T7" fmla="*/ 76 h 178"/>
                    <a:gd name="T8" fmla="*/ 18 w 65"/>
                    <a:gd name="T9" fmla="*/ 92 h 178"/>
                    <a:gd name="T10" fmla="*/ 11 w 65"/>
                    <a:gd name="T11" fmla="*/ 109 h 178"/>
                    <a:gd name="T12" fmla="*/ 6 w 65"/>
                    <a:gd name="T13" fmla="*/ 123 h 178"/>
                    <a:gd name="T14" fmla="*/ 2 w 65"/>
                    <a:gd name="T15" fmla="*/ 136 h 178"/>
                    <a:gd name="T16" fmla="*/ 1 w 65"/>
                    <a:gd name="T17" fmla="*/ 149 h 178"/>
                    <a:gd name="T18" fmla="*/ 0 w 65"/>
                    <a:gd name="T19" fmla="*/ 164 h 178"/>
                    <a:gd name="T20" fmla="*/ 1 w 65"/>
                    <a:gd name="T21" fmla="*/ 177 h 178"/>
                    <a:gd name="T22" fmla="*/ 10 w 65"/>
                    <a:gd name="T23" fmla="*/ 176 h 178"/>
                    <a:gd name="T24" fmla="*/ 6 w 65"/>
                    <a:gd name="T25" fmla="*/ 160 h 178"/>
                    <a:gd name="T26" fmla="*/ 6 w 65"/>
                    <a:gd name="T27" fmla="*/ 149 h 178"/>
                    <a:gd name="T28" fmla="*/ 7 w 65"/>
                    <a:gd name="T29" fmla="*/ 132 h 178"/>
                    <a:gd name="T30" fmla="*/ 12 w 65"/>
                    <a:gd name="T31" fmla="*/ 116 h 178"/>
                    <a:gd name="T32" fmla="*/ 18 w 65"/>
                    <a:gd name="T33" fmla="*/ 98 h 178"/>
                    <a:gd name="T34" fmla="*/ 40 w 65"/>
                    <a:gd name="T35" fmla="*/ 49 h 178"/>
                    <a:gd name="T36" fmla="*/ 61 w 65"/>
                    <a:gd name="T37" fmla="*/ 10 h 178"/>
                    <a:gd name="T38" fmla="*/ 64 w 65"/>
                    <a:gd name="T39" fmla="*/ 0 h 1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5"/>
                    <a:gd name="T61" fmla="*/ 0 h 178"/>
                    <a:gd name="T62" fmla="*/ 65 w 65"/>
                    <a:gd name="T63" fmla="*/ 178 h 1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5" h="178">
                      <a:moveTo>
                        <a:pt x="64" y="0"/>
                      </a:moveTo>
                      <a:lnTo>
                        <a:pt x="48" y="30"/>
                      </a:lnTo>
                      <a:lnTo>
                        <a:pt x="38" y="52"/>
                      </a:lnTo>
                      <a:lnTo>
                        <a:pt x="26" y="76"/>
                      </a:lnTo>
                      <a:lnTo>
                        <a:pt x="18" y="92"/>
                      </a:lnTo>
                      <a:lnTo>
                        <a:pt x="11" y="109"/>
                      </a:lnTo>
                      <a:lnTo>
                        <a:pt x="6" y="123"/>
                      </a:lnTo>
                      <a:lnTo>
                        <a:pt x="2" y="136"/>
                      </a:lnTo>
                      <a:lnTo>
                        <a:pt x="1" y="149"/>
                      </a:lnTo>
                      <a:lnTo>
                        <a:pt x="0" y="164"/>
                      </a:lnTo>
                      <a:lnTo>
                        <a:pt x="1" y="177"/>
                      </a:lnTo>
                      <a:lnTo>
                        <a:pt x="10" y="176"/>
                      </a:lnTo>
                      <a:lnTo>
                        <a:pt x="6" y="160"/>
                      </a:lnTo>
                      <a:lnTo>
                        <a:pt x="6" y="149"/>
                      </a:lnTo>
                      <a:lnTo>
                        <a:pt x="7" y="132"/>
                      </a:lnTo>
                      <a:lnTo>
                        <a:pt x="12" y="116"/>
                      </a:lnTo>
                      <a:lnTo>
                        <a:pt x="18" y="98"/>
                      </a:lnTo>
                      <a:lnTo>
                        <a:pt x="40" y="49"/>
                      </a:lnTo>
                      <a:lnTo>
                        <a:pt x="61" y="10"/>
                      </a:lnTo>
                      <a:lnTo>
                        <a:pt x="64" y="0"/>
                      </a:lnTo>
                    </a:path>
                  </a:pathLst>
                </a:custGeom>
                <a:solidFill>
                  <a:srgbClr val="C0C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grpSp>
          <p:grpSp>
            <p:nvGrpSpPr>
              <p:cNvPr id="46146" name="Group 140"/>
              <p:cNvGrpSpPr>
                <a:grpSpLocks noChangeAspect="1"/>
              </p:cNvGrpSpPr>
              <p:nvPr/>
            </p:nvGrpSpPr>
            <p:grpSpPr bwMode="auto">
              <a:xfrm>
                <a:off x="1107" y="2131"/>
                <a:ext cx="498" cy="132"/>
                <a:chOff x="1107" y="2131"/>
                <a:chExt cx="498" cy="132"/>
              </a:xfrm>
            </p:grpSpPr>
            <p:grpSp>
              <p:nvGrpSpPr>
                <p:cNvPr id="46147" name="Group 141"/>
                <p:cNvGrpSpPr>
                  <a:grpSpLocks noChangeAspect="1"/>
                </p:cNvGrpSpPr>
                <p:nvPr/>
              </p:nvGrpSpPr>
              <p:grpSpPr bwMode="auto">
                <a:xfrm>
                  <a:off x="1554" y="2244"/>
                  <a:ext cx="51" cy="19"/>
                  <a:chOff x="1554" y="2244"/>
                  <a:chExt cx="51" cy="19"/>
                </a:xfrm>
              </p:grpSpPr>
              <p:sp>
                <p:nvSpPr>
                  <p:cNvPr id="46151" name="Freeform 142"/>
                  <p:cNvSpPr>
                    <a:spLocks noChangeAspect="1"/>
                  </p:cNvSpPr>
                  <p:nvPr/>
                </p:nvSpPr>
                <p:spPr bwMode="auto">
                  <a:xfrm>
                    <a:off x="1554" y="2244"/>
                    <a:ext cx="51" cy="17"/>
                  </a:xfrm>
                  <a:custGeom>
                    <a:avLst/>
                    <a:gdLst>
                      <a:gd name="T0" fmla="*/ 2 w 51"/>
                      <a:gd name="T1" fmla="*/ 1 h 17"/>
                      <a:gd name="T2" fmla="*/ 0 w 51"/>
                      <a:gd name="T3" fmla="*/ 9 h 17"/>
                      <a:gd name="T4" fmla="*/ 1 w 51"/>
                      <a:gd name="T5" fmla="*/ 16 h 17"/>
                      <a:gd name="T6" fmla="*/ 50 w 51"/>
                      <a:gd name="T7" fmla="*/ 16 h 17"/>
                      <a:gd name="T8" fmla="*/ 49 w 51"/>
                      <a:gd name="T9" fmla="*/ 6 h 17"/>
                      <a:gd name="T10" fmla="*/ 50 w 51"/>
                      <a:gd name="T11" fmla="*/ 0 h 17"/>
                      <a:gd name="T12" fmla="*/ 2 w 51"/>
                      <a:gd name="T13" fmla="*/ 1 h 17"/>
                      <a:gd name="T14" fmla="*/ 0 60000 65536"/>
                      <a:gd name="T15" fmla="*/ 0 60000 65536"/>
                      <a:gd name="T16" fmla="*/ 0 60000 65536"/>
                      <a:gd name="T17" fmla="*/ 0 60000 65536"/>
                      <a:gd name="T18" fmla="*/ 0 60000 65536"/>
                      <a:gd name="T19" fmla="*/ 0 60000 65536"/>
                      <a:gd name="T20" fmla="*/ 0 60000 65536"/>
                      <a:gd name="T21" fmla="*/ 0 w 51"/>
                      <a:gd name="T22" fmla="*/ 0 h 17"/>
                      <a:gd name="T23" fmla="*/ 51 w 5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7">
                        <a:moveTo>
                          <a:pt x="2" y="1"/>
                        </a:moveTo>
                        <a:lnTo>
                          <a:pt x="0" y="9"/>
                        </a:lnTo>
                        <a:lnTo>
                          <a:pt x="1" y="16"/>
                        </a:lnTo>
                        <a:lnTo>
                          <a:pt x="50" y="16"/>
                        </a:lnTo>
                        <a:lnTo>
                          <a:pt x="49" y="6"/>
                        </a:lnTo>
                        <a:lnTo>
                          <a:pt x="50" y="0"/>
                        </a:lnTo>
                        <a:lnTo>
                          <a:pt x="2" y="1"/>
                        </a:lnTo>
                      </a:path>
                    </a:pathLst>
                  </a:custGeom>
                  <a:solidFill>
                    <a:srgbClr val="808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46152" name="Freeform 143"/>
                  <p:cNvSpPr>
                    <a:spLocks noChangeAspect="1"/>
                  </p:cNvSpPr>
                  <p:nvPr/>
                </p:nvSpPr>
                <p:spPr bwMode="auto">
                  <a:xfrm>
                    <a:off x="1554" y="2246"/>
                    <a:ext cx="51" cy="17"/>
                  </a:xfrm>
                  <a:custGeom>
                    <a:avLst/>
                    <a:gdLst>
                      <a:gd name="T0" fmla="*/ 1 w 51"/>
                      <a:gd name="T1" fmla="*/ 0 h 17"/>
                      <a:gd name="T2" fmla="*/ 1 w 51"/>
                      <a:gd name="T3" fmla="*/ 6 h 17"/>
                      <a:gd name="T4" fmla="*/ 0 w 51"/>
                      <a:gd name="T5" fmla="*/ 16 h 17"/>
                      <a:gd name="T6" fmla="*/ 50 w 51"/>
                      <a:gd name="T7" fmla="*/ 16 h 17"/>
                      <a:gd name="T8" fmla="*/ 49 w 51"/>
                      <a:gd name="T9" fmla="*/ 6 h 17"/>
                      <a:gd name="T10" fmla="*/ 50 w 51"/>
                      <a:gd name="T11" fmla="*/ 0 h 17"/>
                      <a:gd name="T12" fmla="*/ 1 w 51"/>
                      <a:gd name="T13" fmla="*/ 0 h 17"/>
                      <a:gd name="T14" fmla="*/ 0 60000 65536"/>
                      <a:gd name="T15" fmla="*/ 0 60000 65536"/>
                      <a:gd name="T16" fmla="*/ 0 60000 65536"/>
                      <a:gd name="T17" fmla="*/ 0 60000 65536"/>
                      <a:gd name="T18" fmla="*/ 0 60000 65536"/>
                      <a:gd name="T19" fmla="*/ 0 60000 65536"/>
                      <a:gd name="T20" fmla="*/ 0 60000 65536"/>
                      <a:gd name="T21" fmla="*/ 0 w 51"/>
                      <a:gd name="T22" fmla="*/ 0 h 17"/>
                      <a:gd name="T23" fmla="*/ 51 w 5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7">
                        <a:moveTo>
                          <a:pt x="1" y="0"/>
                        </a:moveTo>
                        <a:lnTo>
                          <a:pt x="1" y="6"/>
                        </a:lnTo>
                        <a:lnTo>
                          <a:pt x="0" y="16"/>
                        </a:lnTo>
                        <a:lnTo>
                          <a:pt x="50" y="16"/>
                        </a:lnTo>
                        <a:lnTo>
                          <a:pt x="49" y="6"/>
                        </a:lnTo>
                        <a:lnTo>
                          <a:pt x="50" y="0"/>
                        </a:lnTo>
                        <a:lnTo>
                          <a:pt x="1" y="0"/>
                        </a:lnTo>
                      </a:path>
                    </a:pathLst>
                  </a:custGeom>
                  <a:solidFill>
                    <a:srgbClr val="A0A0A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grpSp>
            <p:grpSp>
              <p:nvGrpSpPr>
                <p:cNvPr id="46148" name="Group 144"/>
                <p:cNvGrpSpPr>
                  <a:grpSpLocks noChangeAspect="1"/>
                </p:cNvGrpSpPr>
                <p:nvPr/>
              </p:nvGrpSpPr>
              <p:grpSpPr bwMode="auto">
                <a:xfrm>
                  <a:off x="1107" y="2131"/>
                  <a:ext cx="92" cy="80"/>
                  <a:chOff x="1107" y="2131"/>
                  <a:chExt cx="92" cy="80"/>
                </a:xfrm>
              </p:grpSpPr>
              <p:sp>
                <p:nvSpPr>
                  <p:cNvPr id="46149" name="Freeform 145"/>
                  <p:cNvSpPr>
                    <a:spLocks noChangeAspect="1"/>
                  </p:cNvSpPr>
                  <p:nvPr/>
                </p:nvSpPr>
                <p:spPr bwMode="auto">
                  <a:xfrm>
                    <a:off x="1107" y="2131"/>
                    <a:ext cx="92" cy="80"/>
                  </a:xfrm>
                  <a:custGeom>
                    <a:avLst/>
                    <a:gdLst>
                      <a:gd name="T0" fmla="*/ 8 w 92"/>
                      <a:gd name="T1" fmla="*/ 35 h 80"/>
                      <a:gd name="T2" fmla="*/ 32 w 92"/>
                      <a:gd name="T3" fmla="*/ 11 h 80"/>
                      <a:gd name="T4" fmla="*/ 39 w 92"/>
                      <a:gd name="T5" fmla="*/ 7 h 80"/>
                      <a:gd name="T6" fmla="*/ 50 w 92"/>
                      <a:gd name="T7" fmla="*/ 3 h 80"/>
                      <a:gd name="T8" fmla="*/ 78 w 92"/>
                      <a:gd name="T9" fmla="*/ 0 h 80"/>
                      <a:gd name="T10" fmla="*/ 87 w 92"/>
                      <a:gd name="T11" fmla="*/ 1 h 80"/>
                      <a:gd name="T12" fmla="*/ 91 w 92"/>
                      <a:gd name="T13" fmla="*/ 64 h 80"/>
                      <a:gd name="T14" fmla="*/ 83 w 92"/>
                      <a:gd name="T15" fmla="*/ 72 h 80"/>
                      <a:gd name="T16" fmla="*/ 70 w 92"/>
                      <a:gd name="T17" fmla="*/ 78 h 80"/>
                      <a:gd name="T18" fmla="*/ 46 w 92"/>
                      <a:gd name="T19" fmla="*/ 79 h 80"/>
                      <a:gd name="T20" fmla="*/ 29 w 92"/>
                      <a:gd name="T21" fmla="*/ 74 h 80"/>
                      <a:gd name="T22" fmla="*/ 3 w 92"/>
                      <a:gd name="T23" fmla="*/ 50 h 80"/>
                      <a:gd name="T24" fmla="*/ 0 w 92"/>
                      <a:gd name="T25" fmla="*/ 44 h 80"/>
                      <a:gd name="T26" fmla="*/ 8 w 92"/>
                      <a:gd name="T27" fmla="*/ 35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80"/>
                      <a:gd name="T44" fmla="*/ 92 w 92"/>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80">
                        <a:moveTo>
                          <a:pt x="8" y="35"/>
                        </a:moveTo>
                        <a:lnTo>
                          <a:pt x="32" y="11"/>
                        </a:lnTo>
                        <a:lnTo>
                          <a:pt x="39" y="7"/>
                        </a:lnTo>
                        <a:lnTo>
                          <a:pt x="50" y="3"/>
                        </a:lnTo>
                        <a:lnTo>
                          <a:pt x="78" y="0"/>
                        </a:lnTo>
                        <a:lnTo>
                          <a:pt x="87" y="1"/>
                        </a:lnTo>
                        <a:lnTo>
                          <a:pt x="91" y="64"/>
                        </a:lnTo>
                        <a:lnTo>
                          <a:pt x="83" y="72"/>
                        </a:lnTo>
                        <a:lnTo>
                          <a:pt x="70" y="78"/>
                        </a:lnTo>
                        <a:lnTo>
                          <a:pt x="46" y="79"/>
                        </a:lnTo>
                        <a:lnTo>
                          <a:pt x="29" y="74"/>
                        </a:lnTo>
                        <a:lnTo>
                          <a:pt x="3" y="50"/>
                        </a:lnTo>
                        <a:lnTo>
                          <a:pt x="0" y="44"/>
                        </a:lnTo>
                        <a:lnTo>
                          <a:pt x="8" y="35"/>
                        </a:lnTo>
                      </a:path>
                    </a:pathLst>
                  </a:custGeom>
                  <a:solidFill>
                    <a:srgbClr val="C0C0C0"/>
                  </a:solidFill>
                  <a:ln w="12700" cap="rnd">
                    <a:solidFill>
                      <a:srgbClr val="000000"/>
                    </a:solidFill>
                    <a:round/>
                    <a:headEnd/>
                    <a:tailEnd/>
                  </a:ln>
                </p:spPr>
                <p:txBody>
                  <a:bodyPr/>
                  <a:lstStyle/>
                  <a:p>
                    <a:endParaRPr lang="en-US" dirty="0"/>
                  </a:p>
                </p:txBody>
              </p:sp>
              <p:sp>
                <p:nvSpPr>
                  <p:cNvPr id="46150" name="Freeform 146"/>
                  <p:cNvSpPr>
                    <a:spLocks noChangeAspect="1"/>
                  </p:cNvSpPr>
                  <p:nvPr/>
                </p:nvSpPr>
                <p:spPr bwMode="auto">
                  <a:xfrm>
                    <a:off x="1107" y="2174"/>
                    <a:ext cx="92" cy="37"/>
                  </a:xfrm>
                  <a:custGeom>
                    <a:avLst/>
                    <a:gdLst>
                      <a:gd name="T0" fmla="*/ 0 w 92"/>
                      <a:gd name="T1" fmla="*/ 0 h 37"/>
                      <a:gd name="T2" fmla="*/ 20 w 92"/>
                      <a:gd name="T3" fmla="*/ 5 h 37"/>
                      <a:gd name="T4" fmla="*/ 38 w 92"/>
                      <a:gd name="T5" fmla="*/ 12 h 37"/>
                      <a:gd name="T6" fmla="*/ 52 w 92"/>
                      <a:gd name="T7" fmla="*/ 12 h 37"/>
                      <a:gd name="T8" fmla="*/ 71 w 92"/>
                      <a:gd name="T9" fmla="*/ 14 h 37"/>
                      <a:gd name="T10" fmla="*/ 84 w 92"/>
                      <a:gd name="T11" fmla="*/ 10 h 37"/>
                      <a:gd name="T12" fmla="*/ 89 w 92"/>
                      <a:gd name="T13" fmla="*/ 1 h 37"/>
                      <a:gd name="T14" fmla="*/ 91 w 92"/>
                      <a:gd name="T15" fmla="*/ 21 h 37"/>
                      <a:gd name="T16" fmla="*/ 84 w 92"/>
                      <a:gd name="T17" fmla="*/ 29 h 37"/>
                      <a:gd name="T18" fmla="*/ 70 w 92"/>
                      <a:gd name="T19" fmla="*/ 35 h 37"/>
                      <a:gd name="T20" fmla="*/ 47 w 92"/>
                      <a:gd name="T21" fmla="*/ 36 h 37"/>
                      <a:gd name="T22" fmla="*/ 28 w 92"/>
                      <a:gd name="T23" fmla="*/ 31 h 37"/>
                      <a:gd name="T24" fmla="*/ 5 w 92"/>
                      <a:gd name="T25" fmla="*/ 11 h 37"/>
                      <a:gd name="T26" fmla="*/ 1 w 92"/>
                      <a:gd name="T27" fmla="*/ 6 h 37"/>
                      <a:gd name="T28" fmla="*/ 0 w 92"/>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37"/>
                      <a:gd name="T47" fmla="*/ 92 w 92"/>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37">
                        <a:moveTo>
                          <a:pt x="0" y="0"/>
                        </a:moveTo>
                        <a:lnTo>
                          <a:pt x="20" y="5"/>
                        </a:lnTo>
                        <a:lnTo>
                          <a:pt x="38" y="12"/>
                        </a:lnTo>
                        <a:lnTo>
                          <a:pt x="52" y="12"/>
                        </a:lnTo>
                        <a:lnTo>
                          <a:pt x="71" y="14"/>
                        </a:lnTo>
                        <a:lnTo>
                          <a:pt x="84" y="10"/>
                        </a:lnTo>
                        <a:lnTo>
                          <a:pt x="89" y="1"/>
                        </a:lnTo>
                        <a:lnTo>
                          <a:pt x="91" y="21"/>
                        </a:lnTo>
                        <a:lnTo>
                          <a:pt x="84" y="29"/>
                        </a:lnTo>
                        <a:lnTo>
                          <a:pt x="70" y="35"/>
                        </a:lnTo>
                        <a:lnTo>
                          <a:pt x="47" y="36"/>
                        </a:lnTo>
                        <a:lnTo>
                          <a:pt x="28" y="31"/>
                        </a:lnTo>
                        <a:lnTo>
                          <a:pt x="5" y="11"/>
                        </a:lnTo>
                        <a:lnTo>
                          <a:pt x="1" y="6"/>
                        </a:lnTo>
                        <a:lnTo>
                          <a:pt x="0" y="0"/>
                        </a:lnTo>
                      </a:path>
                    </a:pathLst>
                  </a:custGeom>
                  <a:solidFill>
                    <a:srgbClr val="A0A0A0"/>
                  </a:solidFill>
                  <a:ln w="12700" cap="rnd">
                    <a:solidFill>
                      <a:srgbClr val="000000"/>
                    </a:solidFill>
                    <a:round/>
                    <a:headEnd/>
                    <a:tailEnd/>
                  </a:ln>
                </p:spPr>
                <p:txBody>
                  <a:bodyPr/>
                  <a:lstStyle/>
                  <a:p>
                    <a:endParaRPr lang="en-US" dirty="0"/>
                  </a:p>
                </p:txBody>
              </p:sp>
            </p:grpSp>
          </p:grpSp>
        </p:grpSp>
      </p:grpSp>
      <p:sp>
        <p:nvSpPr>
          <p:cNvPr id="1162387" name="Rectangle 147"/>
          <p:cNvSpPr>
            <a:spLocks noChangeArrowheads="1"/>
          </p:cNvSpPr>
          <p:nvPr/>
        </p:nvSpPr>
        <p:spPr bwMode="auto">
          <a:xfrm>
            <a:off x="2268886" y="3820224"/>
            <a:ext cx="2229039" cy="64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algn="ctr" eaLnBrk="1" hangingPunct="1">
              <a:spcBef>
                <a:spcPct val="0"/>
              </a:spcBef>
              <a:buFontTx/>
              <a:buNone/>
            </a:pPr>
            <a:r>
              <a:rPr lang="en-US" altLang="fr-FR" sz="1800" b="1" dirty="0">
                <a:solidFill>
                  <a:schemeClr val="accent2"/>
                </a:solidFill>
              </a:rPr>
              <a:t>Transport </a:t>
            </a:r>
          </a:p>
          <a:p>
            <a:pPr algn="ctr" eaLnBrk="1" hangingPunct="1">
              <a:spcBef>
                <a:spcPct val="0"/>
              </a:spcBef>
              <a:buFontTx/>
              <a:buNone/>
            </a:pPr>
            <a:r>
              <a:rPr lang="en-US" altLang="fr-FR" sz="1800" i="1" dirty="0">
                <a:solidFill>
                  <a:schemeClr val="accent2"/>
                </a:solidFill>
              </a:rPr>
              <a:t>employees / visitors</a:t>
            </a:r>
            <a:endParaRPr lang="en-US" altLang="fr-FR" sz="1800" b="1" dirty="0">
              <a:solidFill>
                <a:schemeClr val="accent2"/>
              </a:solidFill>
            </a:endParaRPr>
          </a:p>
        </p:txBody>
      </p:sp>
      <p:sp>
        <p:nvSpPr>
          <p:cNvPr id="1162388" name="Oval 148"/>
          <p:cNvSpPr>
            <a:spLocks noChangeArrowheads="1"/>
          </p:cNvSpPr>
          <p:nvPr/>
        </p:nvSpPr>
        <p:spPr bwMode="auto">
          <a:xfrm>
            <a:off x="4194984" y="3485689"/>
            <a:ext cx="2296523" cy="15589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lIns="91424" tIns="45712" rIns="91424" bIns="45712" anchor="ctr">
            <a:spAutoFit/>
          </a:bodyP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algn="ctr" eaLnBrk="1" hangingPunct="1">
              <a:spcBef>
                <a:spcPct val="0"/>
              </a:spcBef>
              <a:buFontTx/>
              <a:buNone/>
            </a:pPr>
            <a:r>
              <a:rPr lang="en-US" altLang="fr-FR" sz="1800" b="1" dirty="0">
                <a:solidFill>
                  <a:schemeClr val="accent2"/>
                </a:solidFill>
              </a:rPr>
              <a:t>Transport</a:t>
            </a:r>
          </a:p>
          <a:p>
            <a:pPr algn="ctr" eaLnBrk="1" hangingPunct="1">
              <a:spcBef>
                <a:spcPct val="0"/>
              </a:spcBef>
              <a:buFontTx/>
              <a:buNone/>
            </a:pPr>
            <a:r>
              <a:rPr lang="en-US" altLang="fr-FR" sz="1800" i="1" dirty="0">
                <a:solidFill>
                  <a:schemeClr val="accent2"/>
                </a:solidFill>
              </a:rPr>
              <a:t>internal freight</a:t>
            </a:r>
            <a:r>
              <a:rPr lang="en-US" altLang="fr-FR" sz="1800" b="1" dirty="0">
                <a:solidFill>
                  <a:schemeClr val="accent2"/>
                </a:solidFill>
              </a:rPr>
              <a:t>	</a:t>
            </a:r>
          </a:p>
          <a:p>
            <a:pPr algn="ctr" eaLnBrk="1" hangingPunct="1">
              <a:spcBef>
                <a:spcPct val="0"/>
              </a:spcBef>
              <a:buFontTx/>
              <a:buNone/>
            </a:pPr>
            <a:endParaRPr lang="en-US" altLang="fr-FR" sz="1200" dirty="0">
              <a:solidFill>
                <a:schemeClr val="tx1"/>
              </a:solidFill>
            </a:endParaRPr>
          </a:p>
        </p:txBody>
      </p:sp>
      <p:sp>
        <p:nvSpPr>
          <p:cNvPr id="1162389" name="Line 149"/>
          <p:cNvSpPr>
            <a:spLocks noChangeShapeType="1"/>
          </p:cNvSpPr>
          <p:nvPr/>
        </p:nvSpPr>
        <p:spPr bwMode="auto">
          <a:xfrm>
            <a:off x="6164263" y="3092450"/>
            <a:ext cx="450850" cy="15128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lIns="91424" tIns="45712" rIns="91424" bIns="45712">
            <a:spAutoFit/>
          </a:bodyPr>
          <a:lstStyle/>
          <a:p>
            <a:endParaRPr lang="en-US" dirty="0"/>
          </a:p>
        </p:txBody>
      </p:sp>
      <p:sp>
        <p:nvSpPr>
          <p:cNvPr id="1162390" name="Line 150"/>
          <p:cNvSpPr>
            <a:spLocks noChangeShapeType="1"/>
          </p:cNvSpPr>
          <p:nvPr/>
        </p:nvSpPr>
        <p:spPr bwMode="auto">
          <a:xfrm flipH="1">
            <a:off x="7223125" y="3687763"/>
            <a:ext cx="1892300" cy="1014412"/>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lIns="91424" tIns="45712" rIns="91424" bIns="45712">
            <a:spAutoFit/>
          </a:bodyPr>
          <a:lstStyle/>
          <a:p>
            <a:endParaRPr lang="en-US" dirty="0"/>
          </a:p>
        </p:txBody>
      </p:sp>
      <p:sp>
        <p:nvSpPr>
          <p:cNvPr id="1162391" name="Rectangle 151"/>
          <p:cNvSpPr>
            <a:spLocks noChangeArrowheads="1"/>
          </p:cNvSpPr>
          <p:nvPr/>
        </p:nvSpPr>
        <p:spPr bwMode="auto">
          <a:xfrm>
            <a:off x="8924926" y="4273551"/>
            <a:ext cx="1743075"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4" tIns="45712" rIns="91424" bIns="45712">
            <a:spAutoFit/>
          </a:bodyP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algn="ctr" eaLnBrk="1" hangingPunct="1">
              <a:spcBef>
                <a:spcPct val="0"/>
              </a:spcBef>
              <a:buFontTx/>
              <a:buNone/>
            </a:pPr>
            <a:r>
              <a:rPr lang="en-US" altLang="fr-FR" sz="1800" b="1" dirty="0">
                <a:solidFill>
                  <a:schemeClr val="accent2"/>
                </a:solidFill>
              </a:rPr>
              <a:t>Product use</a:t>
            </a:r>
          </a:p>
        </p:txBody>
      </p:sp>
      <p:grpSp>
        <p:nvGrpSpPr>
          <p:cNvPr id="1162267" name="Group 178"/>
          <p:cNvGrpSpPr>
            <a:grpSpLocks/>
          </p:cNvGrpSpPr>
          <p:nvPr/>
        </p:nvGrpSpPr>
        <p:grpSpPr bwMode="auto">
          <a:xfrm>
            <a:off x="2527301" y="5032376"/>
            <a:ext cx="1757363" cy="430213"/>
            <a:chOff x="632" y="3170"/>
            <a:chExt cx="1107" cy="271"/>
          </a:xfrm>
        </p:grpSpPr>
        <p:sp>
          <p:nvSpPr>
            <p:cNvPr id="46114" name="Freeform 153"/>
            <p:cNvSpPr>
              <a:spLocks noChangeAspect="1"/>
            </p:cNvSpPr>
            <p:nvPr/>
          </p:nvSpPr>
          <p:spPr bwMode="auto">
            <a:xfrm>
              <a:off x="1575" y="3350"/>
              <a:ext cx="164" cy="17"/>
            </a:xfrm>
            <a:custGeom>
              <a:avLst/>
              <a:gdLst>
                <a:gd name="T0" fmla="*/ 0 w 507"/>
                <a:gd name="T1" fmla="*/ 0 h 75"/>
                <a:gd name="T2" fmla="*/ 0 w 507"/>
                <a:gd name="T3" fmla="*/ 0 h 75"/>
                <a:gd name="T4" fmla="*/ 0 w 507"/>
                <a:gd name="T5" fmla="*/ 0 h 75"/>
                <a:gd name="T6" fmla="*/ 0 w 507"/>
                <a:gd name="T7" fmla="*/ 0 h 75"/>
                <a:gd name="T8" fmla="*/ 0 w 507"/>
                <a:gd name="T9" fmla="*/ 0 h 75"/>
                <a:gd name="T10" fmla="*/ 0 60000 65536"/>
                <a:gd name="T11" fmla="*/ 0 60000 65536"/>
                <a:gd name="T12" fmla="*/ 0 60000 65536"/>
                <a:gd name="T13" fmla="*/ 0 60000 65536"/>
                <a:gd name="T14" fmla="*/ 0 60000 65536"/>
                <a:gd name="T15" fmla="*/ 0 w 507"/>
                <a:gd name="T16" fmla="*/ 0 h 75"/>
                <a:gd name="T17" fmla="*/ 507 w 507"/>
                <a:gd name="T18" fmla="*/ 75 h 75"/>
              </a:gdLst>
              <a:ahLst/>
              <a:cxnLst>
                <a:cxn ang="T10">
                  <a:pos x="T0" y="T1"/>
                </a:cxn>
                <a:cxn ang="T11">
                  <a:pos x="T2" y="T3"/>
                </a:cxn>
                <a:cxn ang="T12">
                  <a:pos x="T4" y="T5"/>
                </a:cxn>
                <a:cxn ang="T13">
                  <a:pos x="T6" y="T7"/>
                </a:cxn>
                <a:cxn ang="T14">
                  <a:pos x="T8" y="T9"/>
                </a:cxn>
              </a:cxnLst>
              <a:rect l="T15" t="T16" r="T17" b="T18"/>
              <a:pathLst>
                <a:path w="507" h="75">
                  <a:moveTo>
                    <a:pt x="17" y="4"/>
                  </a:moveTo>
                  <a:lnTo>
                    <a:pt x="507" y="0"/>
                  </a:lnTo>
                  <a:lnTo>
                    <a:pt x="507" y="13"/>
                  </a:lnTo>
                  <a:lnTo>
                    <a:pt x="0" y="75"/>
                  </a:lnTo>
                  <a:lnTo>
                    <a:pt x="17" y="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46115" name="Group 154"/>
            <p:cNvGrpSpPr>
              <a:grpSpLocks noChangeAspect="1"/>
            </p:cNvGrpSpPr>
            <p:nvPr/>
          </p:nvGrpSpPr>
          <p:grpSpPr bwMode="auto">
            <a:xfrm>
              <a:off x="1522" y="3369"/>
              <a:ext cx="120" cy="55"/>
              <a:chOff x="4161" y="2404"/>
              <a:chExt cx="371" cy="248"/>
            </a:xfrm>
          </p:grpSpPr>
          <p:sp>
            <p:nvSpPr>
              <p:cNvPr id="46133" name="Freeform 155"/>
              <p:cNvSpPr>
                <a:spLocks noChangeAspect="1"/>
              </p:cNvSpPr>
              <p:nvPr/>
            </p:nvSpPr>
            <p:spPr bwMode="auto">
              <a:xfrm>
                <a:off x="4161" y="2404"/>
                <a:ext cx="371" cy="248"/>
              </a:xfrm>
              <a:custGeom>
                <a:avLst/>
                <a:gdLst>
                  <a:gd name="T0" fmla="*/ 271 w 371"/>
                  <a:gd name="T1" fmla="*/ 22 h 248"/>
                  <a:gd name="T2" fmla="*/ 293 w 371"/>
                  <a:gd name="T3" fmla="*/ 28 h 248"/>
                  <a:gd name="T4" fmla="*/ 308 w 371"/>
                  <a:gd name="T5" fmla="*/ 33 h 248"/>
                  <a:gd name="T6" fmla="*/ 322 w 371"/>
                  <a:gd name="T7" fmla="*/ 40 h 248"/>
                  <a:gd name="T8" fmla="*/ 336 w 371"/>
                  <a:gd name="T9" fmla="*/ 51 h 248"/>
                  <a:gd name="T10" fmla="*/ 347 w 371"/>
                  <a:gd name="T11" fmla="*/ 62 h 248"/>
                  <a:gd name="T12" fmla="*/ 357 w 371"/>
                  <a:gd name="T13" fmla="*/ 74 h 248"/>
                  <a:gd name="T14" fmla="*/ 363 w 371"/>
                  <a:gd name="T15" fmla="*/ 88 h 248"/>
                  <a:gd name="T16" fmla="*/ 369 w 371"/>
                  <a:gd name="T17" fmla="*/ 106 h 248"/>
                  <a:gd name="T18" fmla="*/ 371 w 371"/>
                  <a:gd name="T19" fmla="*/ 125 h 248"/>
                  <a:gd name="T20" fmla="*/ 371 w 371"/>
                  <a:gd name="T21" fmla="*/ 143 h 248"/>
                  <a:gd name="T22" fmla="*/ 367 w 371"/>
                  <a:gd name="T23" fmla="*/ 165 h 248"/>
                  <a:gd name="T24" fmla="*/ 362 w 371"/>
                  <a:gd name="T25" fmla="*/ 178 h 248"/>
                  <a:gd name="T26" fmla="*/ 354 w 371"/>
                  <a:gd name="T27" fmla="*/ 191 h 248"/>
                  <a:gd name="T28" fmla="*/ 345 w 371"/>
                  <a:gd name="T29" fmla="*/ 203 h 248"/>
                  <a:gd name="T30" fmla="*/ 336 w 371"/>
                  <a:gd name="T31" fmla="*/ 212 h 248"/>
                  <a:gd name="T32" fmla="*/ 317 w 371"/>
                  <a:gd name="T33" fmla="*/ 225 h 248"/>
                  <a:gd name="T34" fmla="*/ 298 w 371"/>
                  <a:gd name="T35" fmla="*/ 233 h 248"/>
                  <a:gd name="T36" fmla="*/ 278 w 371"/>
                  <a:gd name="T37" fmla="*/ 238 h 248"/>
                  <a:gd name="T38" fmla="*/ 252 w 371"/>
                  <a:gd name="T39" fmla="*/ 243 h 248"/>
                  <a:gd name="T40" fmla="*/ 221 w 371"/>
                  <a:gd name="T41" fmla="*/ 247 h 248"/>
                  <a:gd name="T42" fmla="*/ 189 w 371"/>
                  <a:gd name="T43" fmla="*/ 248 h 248"/>
                  <a:gd name="T44" fmla="*/ 162 w 371"/>
                  <a:gd name="T45" fmla="*/ 247 h 248"/>
                  <a:gd name="T46" fmla="*/ 133 w 371"/>
                  <a:gd name="T47" fmla="*/ 243 h 248"/>
                  <a:gd name="T48" fmla="*/ 103 w 371"/>
                  <a:gd name="T49" fmla="*/ 235 h 248"/>
                  <a:gd name="T50" fmla="*/ 83 w 371"/>
                  <a:gd name="T51" fmla="*/ 226 h 248"/>
                  <a:gd name="T52" fmla="*/ 63 w 371"/>
                  <a:gd name="T53" fmla="*/ 215 h 248"/>
                  <a:gd name="T54" fmla="*/ 44 w 371"/>
                  <a:gd name="T55" fmla="*/ 202 h 248"/>
                  <a:gd name="T56" fmla="*/ 30 w 371"/>
                  <a:gd name="T57" fmla="*/ 188 h 248"/>
                  <a:gd name="T58" fmla="*/ 19 w 371"/>
                  <a:gd name="T59" fmla="*/ 175 h 248"/>
                  <a:gd name="T60" fmla="*/ 11 w 371"/>
                  <a:gd name="T61" fmla="*/ 159 h 248"/>
                  <a:gd name="T62" fmla="*/ 0 w 371"/>
                  <a:gd name="T63" fmla="*/ 113 h 248"/>
                  <a:gd name="T64" fmla="*/ 16 w 371"/>
                  <a:gd name="T65" fmla="*/ 49 h 248"/>
                  <a:gd name="T66" fmla="*/ 79 w 371"/>
                  <a:gd name="T67" fmla="*/ 13 h 248"/>
                  <a:gd name="T68" fmla="*/ 161 w 371"/>
                  <a:gd name="T69" fmla="*/ 0 h 248"/>
                  <a:gd name="T70" fmla="*/ 228 w 371"/>
                  <a:gd name="T71" fmla="*/ 10 h 2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1"/>
                  <a:gd name="T109" fmla="*/ 0 h 248"/>
                  <a:gd name="T110" fmla="*/ 371 w 371"/>
                  <a:gd name="T111" fmla="*/ 248 h 2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1" h="248">
                    <a:moveTo>
                      <a:pt x="228" y="10"/>
                    </a:moveTo>
                    <a:lnTo>
                      <a:pt x="271" y="22"/>
                    </a:lnTo>
                    <a:lnTo>
                      <a:pt x="285" y="26"/>
                    </a:lnTo>
                    <a:lnTo>
                      <a:pt x="293" y="28"/>
                    </a:lnTo>
                    <a:lnTo>
                      <a:pt x="301" y="31"/>
                    </a:lnTo>
                    <a:lnTo>
                      <a:pt x="308" y="33"/>
                    </a:lnTo>
                    <a:lnTo>
                      <a:pt x="315" y="36"/>
                    </a:lnTo>
                    <a:lnTo>
                      <a:pt x="322" y="40"/>
                    </a:lnTo>
                    <a:lnTo>
                      <a:pt x="329" y="45"/>
                    </a:lnTo>
                    <a:lnTo>
                      <a:pt x="336" y="51"/>
                    </a:lnTo>
                    <a:lnTo>
                      <a:pt x="343" y="57"/>
                    </a:lnTo>
                    <a:lnTo>
                      <a:pt x="347" y="62"/>
                    </a:lnTo>
                    <a:lnTo>
                      <a:pt x="352" y="67"/>
                    </a:lnTo>
                    <a:lnTo>
                      <a:pt x="357" y="74"/>
                    </a:lnTo>
                    <a:lnTo>
                      <a:pt x="360" y="82"/>
                    </a:lnTo>
                    <a:lnTo>
                      <a:pt x="363" y="88"/>
                    </a:lnTo>
                    <a:lnTo>
                      <a:pt x="366" y="97"/>
                    </a:lnTo>
                    <a:lnTo>
                      <a:pt x="369" y="106"/>
                    </a:lnTo>
                    <a:lnTo>
                      <a:pt x="371" y="115"/>
                    </a:lnTo>
                    <a:lnTo>
                      <a:pt x="371" y="125"/>
                    </a:lnTo>
                    <a:lnTo>
                      <a:pt x="371" y="134"/>
                    </a:lnTo>
                    <a:lnTo>
                      <a:pt x="371" y="143"/>
                    </a:lnTo>
                    <a:lnTo>
                      <a:pt x="370" y="154"/>
                    </a:lnTo>
                    <a:lnTo>
                      <a:pt x="367" y="165"/>
                    </a:lnTo>
                    <a:lnTo>
                      <a:pt x="364" y="172"/>
                    </a:lnTo>
                    <a:lnTo>
                      <a:pt x="362" y="178"/>
                    </a:lnTo>
                    <a:lnTo>
                      <a:pt x="358" y="186"/>
                    </a:lnTo>
                    <a:lnTo>
                      <a:pt x="354" y="191"/>
                    </a:lnTo>
                    <a:lnTo>
                      <a:pt x="350" y="198"/>
                    </a:lnTo>
                    <a:lnTo>
                      <a:pt x="345" y="203"/>
                    </a:lnTo>
                    <a:lnTo>
                      <a:pt x="341" y="208"/>
                    </a:lnTo>
                    <a:lnTo>
                      <a:pt x="336" y="212"/>
                    </a:lnTo>
                    <a:lnTo>
                      <a:pt x="327" y="219"/>
                    </a:lnTo>
                    <a:lnTo>
                      <a:pt x="317" y="225"/>
                    </a:lnTo>
                    <a:lnTo>
                      <a:pt x="307" y="230"/>
                    </a:lnTo>
                    <a:lnTo>
                      <a:pt x="298" y="233"/>
                    </a:lnTo>
                    <a:lnTo>
                      <a:pt x="289" y="236"/>
                    </a:lnTo>
                    <a:lnTo>
                      <a:pt x="278" y="238"/>
                    </a:lnTo>
                    <a:lnTo>
                      <a:pt x="266" y="241"/>
                    </a:lnTo>
                    <a:lnTo>
                      <a:pt x="252" y="243"/>
                    </a:lnTo>
                    <a:lnTo>
                      <a:pt x="237" y="245"/>
                    </a:lnTo>
                    <a:lnTo>
                      <a:pt x="221" y="247"/>
                    </a:lnTo>
                    <a:lnTo>
                      <a:pt x="202" y="247"/>
                    </a:lnTo>
                    <a:lnTo>
                      <a:pt x="189" y="248"/>
                    </a:lnTo>
                    <a:lnTo>
                      <a:pt x="176" y="247"/>
                    </a:lnTo>
                    <a:lnTo>
                      <a:pt x="162" y="247"/>
                    </a:lnTo>
                    <a:lnTo>
                      <a:pt x="148" y="245"/>
                    </a:lnTo>
                    <a:lnTo>
                      <a:pt x="133" y="243"/>
                    </a:lnTo>
                    <a:lnTo>
                      <a:pt x="118" y="239"/>
                    </a:lnTo>
                    <a:lnTo>
                      <a:pt x="103" y="235"/>
                    </a:lnTo>
                    <a:lnTo>
                      <a:pt x="94" y="232"/>
                    </a:lnTo>
                    <a:lnTo>
                      <a:pt x="83" y="226"/>
                    </a:lnTo>
                    <a:lnTo>
                      <a:pt x="72" y="221"/>
                    </a:lnTo>
                    <a:lnTo>
                      <a:pt x="63" y="215"/>
                    </a:lnTo>
                    <a:lnTo>
                      <a:pt x="53" y="208"/>
                    </a:lnTo>
                    <a:lnTo>
                      <a:pt x="44" y="202"/>
                    </a:lnTo>
                    <a:lnTo>
                      <a:pt x="35" y="193"/>
                    </a:lnTo>
                    <a:lnTo>
                      <a:pt x="30" y="188"/>
                    </a:lnTo>
                    <a:lnTo>
                      <a:pt x="25" y="182"/>
                    </a:lnTo>
                    <a:lnTo>
                      <a:pt x="19" y="175"/>
                    </a:lnTo>
                    <a:lnTo>
                      <a:pt x="14" y="167"/>
                    </a:lnTo>
                    <a:lnTo>
                      <a:pt x="11" y="159"/>
                    </a:lnTo>
                    <a:lnTo>
                      <a:pt x="8" y="152"/>
                    </a:lnTo>
                    <a:lnTo>
                      <a:pt x="0" y="113"/>
                    </a:lnTo>
                    <a:lnTo>
                      <a:pt x="4" y="72"/>
                    </a:lnTo>
                    <a:lnTo>
                      <a:pt x="16" y="49"/>
                    </a:lnTo>
                    <a:lnTo>
                      <a:pt x="51" y="26"/>
                    </a:lnTo>
                    <a:lnTo>
                      <a:pt x="79" y="13"/>
                    </a:lnTo>
                    <a:lnTo>
                      <a:pt x="114" y="5"/>
                    </a:lnTo>
                    <a:lnTo>
                      <a:pt x="161" y="0"/>
                    </a:lnTo>
                    <a:lnTo>
                      <a:pt x="209" y="6"/>
                    </a:lnTo>
                    <a:lnTo>
                      <a:pt x="228" y="1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134" name="Oval 156"/>
              <p:cNvSpPr>
                <a:spLocks noChangeAspect="1" noChangeArrowheads="1"/>
              </p:cNvSpPr>
              <p:nvPr/>
            </p:nvSpPr>
            <p:spPr bwMode="auto">
              <a:xfrm>
                <a:off x="4364" y="2446"/>
                <a:ext cx="154" cy="183"/>
              </a:xfrm>
              <a:prstGeom prst="ellipse">
                <a:avLst/>
              </a:pr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grpSp>
        <p:grpSp>
          <p:nvGrpSpPr>
            <p:cNvPr id="46116" name="Group 157"/>
            <p:cNvGrpSpPr>
              <a:grpSpLocks noChangeAspect="1"/>
            </p:cNvGrpSpPr>
            <p:nvPr/>
          </p:nvGrpSpPr>
          <p:grpSpPr bwMode="auto">
            <a:xfrm>
              <a:off x="990" y="3170"/>
              <a:ext cx="655" cy="244"/>
              <a:chOff x="2515" y="1499"/>
              <a:chExt cx="2026" cy="1107"/>
            </a:xfrm>
          </p:grpSpPr>
          <p:sp>
            <p:nvSpPr>
              <p:cNvPr id="46123" name="Freeform 158"/>
              <p:cNvSpPr>
                <a:spLocks noChangeAspect="1"/>
              </p:cNvSpPr>
              <p:nvPr/>
            </p:nvSpPr>
            <p:spPr bwMode="auto">
              <a:xfrm>
                <a:off x="2515" y="1499"/>
                <a:ext cx="2024" cy="1107"/>
              </a:xfrm>
              <a:custGeom>
                <a:avLst/>
                <a:gdLst>
                  <a:gd name="T0" fmla="*/ 41 w 2024"/>
                  <a:gd name="T1" fmla="*/ 514 h 1107"/>
                  <a:gd name="T2" fmla="*/ 28 w 2024"/>
                  <a:gd name="T3" fmla="*/ 523 h 1107"/>
                  <a:gd name="T4" fmla="*/ 16 w 2024"/>
                  <a:gd name="T5" fmla="*/ 536 h 1107"/>
                  <a:gd name="T6" fmla="*/ 8 w 2024"/>
                  <a:gd name="T7" fmla="*/ 552 h 1107"/>
                  <a:gd name="T8" fmla="*/ 3 w 2024"/>
                  <a:gd name="T9" fmla="*/ 568 h 1107"/>
                  <a:gd name="T10" fmla="*/ 0 w 2024"/>
                  <a:gd name="T11" fmla="*/ 583 h 1107"/>
                  <a:gd name="T12" fmla="*/ 1 w 2024"/>
                  <a:gd name="T13" fmla="*/ 598 h 1107"/>
                  <a:gd name="T14" fmla="*/ 5 w 2024"/>
                  <a:gd name="T15" fmla="*/ 619 h 1107"/>
                  <a:gd name="T16" fmla="*/ 11 w 2024"/>
                  <a:gd name="T17" fmla="*/ 633 h 1107"/>
                  <a:gd name="T18" fmla="*/ 21 w 2024"/>
                  <a:gd name="T19" fmla="*/ 649 h 1107"/>
                  <a:gd name="T20" fmla="*/ 39 w 2024"/>
                  <a:gd name="T21" fmla="*/ 662 h 1107"/>
                  <a:gd name="T22" fmla="*/ 61 w 2024"/>
                  <a:gd name="T23" fmla="*/ 670 h 1107"/>
                  <a:gd name="T24" fmla="*/ 83 w 2024"/>
                  <a:gd name="T25" fmla="*/ 671 h 1107"/>
                  <a:gd name="T26" fmla="*/ 208 w 2024"/>
                  <a:gd name="T27" fmla="*/ 671 h 1107"/>
                  <a:gd name="T28" fmla="*/ 138 w 2024"/>
                  <a:gd name="T29" fmla="*/ 858 h 1107"/>
                  <a:gd name="T30" fmla="*/ 243 w 2024"/>
                  <a:gd name="T31" fmla="*/ 1013 h 1107"/>
                  <a:gd name="T32" fmla="*/ 482 w 2024"/>
                  <a:gd name="T33" fmla="*/ 1107 h 1107"/>
                  <a:gd name="T34" fmla="*/ 1596 w 2024"/>
                  <a:gd name="T35" fmla="*/ 1088 h 1107"/>
                  <a:gd name="T36" fmla="*/ 1704 w 2024"/>
                  <a:gd name="T37" fmla="*/ 1055 h 1107"/>
                  <a:gd name="T38" fmla="*/ 1795 w 2024"/>
                  <a:gd name="T39" fmla="*/ 1005 h 1107"/>
                  <a:gd name="T40" fmla="*/ 1867 w 2024"/>
                  <a:gd name="T41" fmla="*/ 938 h 1107"/>
                  <a:gd name="T42" fmla="*/ 1930 w 2024"/>
                  <a:gd name="T43" fmla="*/ 860 h 1107"/>
                  <a:gd name="T44" fmla="*/ 1990 w 2024"/>
                  <a:gd name="T45" fmla="*/ 787 h 1107"/>
                  <a:gd name="T46" fmla="*/ 2018 w 2024"/>
                  <a:gd name="T47" fmla="*/ 726 h 1107"/>
                  <a:gd name="T48" fmla="*/ 2022 w 2024"/>
                  <a:gd name="T49" fmla="*/ 664 h 1107"/>
                  <a:gd name="T50" fmla="*/ 2011 w 2024"/>
                  <a:gd name="T51" fmla="*/ 622 h 1107"/>
                  <a:gd name="T52" fmla="*/ 1989 w 2024"/>
                  <a:gd name="T53" fmla="*/ 588 h 1107"/>
                  <a:gd name="T54" fmla="*/ 1856 w 2024"/>
                  <a:gd name="T55" fmla="*/ 448 h 1107"/>
                  <a:gd name="T56" fmla="*/ 1804 w 2024"/>
                  <a:gd name="T57" fmla="*/ 399 h 1107"/>
                  <a:gd name="T58" fmla="*/ 1752 w 2024"/>
                  <a:gd name="T59" fmla="*/ 364 h 1107"/>
                  <a:gd name="T60" fmla="*/ 1691 w 2024"/>
                  <a:gd name="T61" fmla="*/ 336 h 1107"/>
                  <a:gd name="T62" fmla="*/ 1623 w 2024"/>
                  <a:gd name="T63" fmla="*/ 317 h 1107"/>
                  <a:gd name="T64" fmla="*/ 1555 w 2024"/>
                  <a:gd name="T65" fmla="*/ 309 h 1107"/>
                  <a:gd name="T66" fmla="*/ 1490 w 2024"/>
                  <a:gd name="T67" fmla="*/ 311 h 1107"/>
                  <a:gd name="T68" fmla="*/ 1438 w 2024"/>
                  <a:gd name="T69" fmla="*/ 319 h 1107"/>
                  <a:gd name="T70" fmla="*/ 503 w 2024"/>
                  <a:gd name="T71" fmla="*/ 539 h 1107"/>
                  <a:gd name="T72" fmla="*/ 528 w 2024"/>
                  <a:gd name="T73" fmla="*/ 520 h 1107"/>
                  <a:gd name="T74" fmla="*/ 551 w 2024"/>
                  <a:gd name="T75" fmla="*/ 481 h 1107"/>
                  <a:gd name="T76" fmla="*/ 557 w 2024"/>
                  <a:gd name="T77" fmla="*/ 448 h 1107"/>
                  <a:gd name="T78" fmla="*/ 553 w 2024"/>
                  <a:gd name="T79" fmla="*/ 418 h 1107"/>
                  <a:gd name="T80" fmla="*/ 537 w 2024"/>
                  <a:gd name="T81" fmla="*/ 386 h 1107"/>
                  <a:gd name="T82" fmla="*/ 514 w 2024"/>
                  <a:gd name="T83" fmla="*/ 362 h 1107"/>
                  <a:gd name="T84" fmla="*/ 486 w 2024"/>
                  <a:gd name="T85" fmla="*/ 348 h 1107"/>
                  <a:gd name="T86" fmla="*/ 457 w 2024"/>
                  <a:gd name="T87" fmla="*/ 342 h 1107"/>
                  <a:gd name="T88" fmla="*/ 418 w 2024"/>
                  <a:gd name="T89" fmla="*/ 345 h 1107"/>
                  <a:gd name="T90" fmla="*/ 385 w 2024"/>
                  <a:gd name="T91" fmla="*/ 354 h 1107"/>
                  <a:gd name="T92" fmla="*/ 306 w 2024"/>
                  <a:gd name="T93" fmla="*/ 337 h 1107"/>
                  <a:gd name="T94" fmla="*/ 174 w 2024"/>
                  <a:gd name="T95" fmla="*/ 8 h 11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24"/>
                  <a:gd name="T145" fmla="*/ 0 h 1107"/>
                  <a:gd name="T146" fmla="*/ 2024 w 2024"/>
                  <a:gd name="T147" fmla="*/ 1107 h 11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24" h="1107">
                    <a:moveTo>
                      <a:pt x="190" y="424"/>
                    </a:moveTo>
                    <a:lnTo>
                      <a:pt x="50" y="508"/>
                    </a:lnTo>
                    <a:lnTo>
                      <a:pt x="41" y="514"/>
                    </a:lnTo>
                    <a:lnTo>
                      <a:pt x="37" y="516"/>
                    </a:lnTo>
                    <a:lnTo>
                      <a:pt x="33" y="519"/>
                    </a:lnTo>
                    <a:lnTo>
                      <a:pt x="28" y="523"/>
                    </a:lnTo>
                    <a:lnTo>
                      <a:pt x="24" y="527"/>
                    </a:lnTo>
                    <a:lnTo>
                      <a:pt x="20" y="532"/>
                    </a:lnTo>
                    <a:lnTo>
                      <a:pt x="16" y="536"/>
                    </a:lnTo>
                    <a:lnTo>
                      <a:pt x="13" y="542"/>
                    </a:lnTo>
                    <a:lnTo>
                      <a:pt x="10" y="548"/>
                    </a:lnTo>
                    <a:lnTo>
                      <a:pt x="8" y="552"/>
                    </a:lnTo>
                    <a:lnTo>
                      <a:pt x="6" y="558"/>
                    </a:lnTo>
                    <a:lnTo>
                      <a:pt x="4" y="563"/>
                    </a:lnTo>
                    <a:lnTo>
                      <a:pt x="3" y="568"/>
                    </a:lnTo>
                    <a:lnTo>
                      <a:pt x="2" y="572"/>
                    </a:lnTo>
                    <a:lnTo>
                      <a:pt x="1" y="579"/>
                    </a:lnTo>
                    <a:lnTo>
                      <a:pt x="0" y="583"/>
                    </a:lnTo>
                    <a:lnTo>
                      <a:pt x="0" y="588"/>
                    </a:lnTo>
                    <a:lnTo>
                      <a:pt x="0" y="592"/>
                    </a:lnTo>
                    <a:lnTo>
                      <a:pt x="1" y="598"/>
                    </a:lnTo>
                    <a:lnTo>
                      <a:pt x="2" y="605"/>
                    </a:lnTo>
                    <a:lnTo>
                      <a:pt x="3" y="612"/>
                    </a:lnTo>
                    <a:lnTo>
                      <a:pt x="5" y="619"/>
                    </a:lnTo>
                    <a:lnTo>
                      <a:pt x="7" y="624"/>
                    </a:lnTo>
                    <a:lnTo>
                      <a:pt x="9" y="629"/>
                    </a:lnTo>
                    <a:lnTo>
                      <a:pt x="11" y="633"/>
                    </a:lnTo>
                    <a:lnTo>
                      <a:pt x="14" y="639"/>
                    </a:lnTo>
                    <a:lnTo>
                      <a:pt x="18" y="645"/>
                    </a:lnTo>
                    <a:lnTo>
                      <a:pt x="21" y="649"/>
                    </a:lnTo>
                    <a:lnTo>
                      <a:pt x="26" y="653"/>
                    </a:lnTo>
                    <a:lnTo>
                      <a:pt x="32" y="658"/>
                    </a:lnTo>
                    <a:lnTo>
                      <a:pt x="39" y="662"/>
                    </a:lnTo>
                    <a:lnTo>
                      <a:pt x="46" y="666"/>
                    </a:lnTo>
                    <a:lnTo>
                      <a:pt x="53" y="668"/>
                    </a:lnTo>
                    <a:lnTo>
                      <a:pt x="61" y="670"/>
                    </a:lnTo>
                    <a:lnTo>
                      <a:pt x="69" y="671"/>
                    </a:lnTo>
                    <a:lnTo>
                      <a:pt x="77" y="671"/>
                    </a:lnTo>
                    <a:lnTo>
                      <a:pt x="83" y="671"/>
                    </a:lnTo>
                    <a:lnTo>
                      <a:pt x="90" y="669"/>
                    </a:lnTo>
                    <a:lnTo>
                      <a:pt x="204" y="635"/>
                    </a:lnTo>
                    <a:lnTo>
                      <a:pt x="208" y="671"/>
                    </a:lnTo>
                    <a:lnTo>
                      <a:pt x="127" y="793"/>
                    </a:lnTo>
                    <a:lnTo>
                      <a:pt x="127" y="834"/>
                    </a:lnTo>
                    <a:lnTo>
                      <a:pt x="138" y="858"/>
                    </a:lnTo>
                    <a:lnTo>
                      <a:pt x="202" y="955"/>
                    </a:lnTo>
                    <a:lnTo>
                      <a:pt x="231" y="994"/>
                    </a:lnTo>
                    <a:lnTo>
                      <a:pt x="243" y="1013"/>
                    </a:lnTo>
                    <a:lnTo>
                      <a:pt x="268" y="1023"/>
                    </a:lnTo>
                    <a:lnTo>
                      <a:pt x="457" y="1101"/>
                    </a:lnTo>
                    <a:lnTo>
                      <a:pt x="482" y="1107"/>
                    </a:lnTo>
                    <a:lnTo>
                      <a:pt x="1515" y="1095"/>
                    </a:lnTo>
                    <a:lnTo>
                      <a:pt x="1551" y="1092"/>
                    </a:lnTo>
                    <a:lnTo>
                      <a:pt x="1596" y="1088"/>
                    </a:lnTo>
                    <a:lnTo>
                      <a:pt x="1627" y="1082"/>
                    </a:lnTo>
                    <a:lnTo>
                      <a:pt x="1664" y="1068"/>
                    </a:lnTo>
                    <a:lnTo>
                      <a:pt x="1704" y="1055"/>
                    </a:lnTo>
                    <a:lnTo>
                      <a:pt x="1739" y="1041"/>
                    </a:lnTo>
                    <a:lnTo>
                      <a:pt x="1768" y="1023"/>
                    </a:lnTo>
                    <a:lnTo>
                      <a:pt x="1795" y="1005"/>
                    </a:lnTo>
                    <a:lnTo>
                      <a:pt x="1822" y="986"/>
                    </a:lnTo>
                    <a:lnTo>
                      <a:pt x="1845" y="965"/>
                    </a:lnTo>
                    <a:lnTo>
                      <a:pt x="1867" y="938"/>
                    </a:lnTo>
                    <a:lnTo>
                      <a:pt x="1888" y="913"/>
                    </a:lnTo>
                    <a:lnTo>
                      <a:pt x="1908" y="887"/>
                    </a:lnTo>
                    <a:lnTo>
                      <a:pt x="1930" y="860"/>
                    </a:lnTo>
                    <a:lnTo>
                      <a:pt x="1945" y="842"/>
                    </a:lnTo>
                    <a:lnTo>
                      <a:pt x="1969" y="816"/>
                    </a:lnTo>
                    <a:lnTo>
                      <a:pt x="1990" y="787"/>
                    </a:lnTo>
                    <a:lnTo>
                      <a:pt x="2006" y="762"/>
                    </a:lnTo>
                    <a:lnTo>
                      <a:pt x="2013" y="746"/>
                    </a:lnTo>
                    <a:lnTo>
                      <a:pt x="2018" y="726"/>
                    </a:lnTo>
                    <a:lnTo>
                      <a:pt x="2023" y="703"/>
                    </a:lnTo>
                    <a:lnTo>
                      <a:pt x="2024" y="682"/>
                    </a:lnTo>
                    <a:lnTo>
                      <a:pt x="2022" y="664"/>
                    </a:lnTo>
                    <a:lnTo>
                      <a:pt x="2020" y="652"/>
                    </a:lnTo>
                    <a:lnTo>
                      <a:pt x="2017" y="637"/>
                    </a:lnTo>
                    <a:lnTo>
                      <a:pt x="2011" y="622"/>
                    </a:lnTo>
                    <a:lnTo>
                      <a:pt x="2004" y="609"/>
                    </a:lnTo>
                    <a:lnTo>
                      <a:pt x="1997" y="597"/>
                    </a:lnTo>
                    <a:lnTo>
                      <a:pt x="1989" y="588"/>
                    </a:lnTo>
                    <a:lnTo>
                      <a:pt x="1977" y="579"/>
                    </a:lnTo>
                    <a:lnTo>
                      <a:pt x="1869" y="464"/>
                    </a:lnTo>
                    <a:lnTo>
                      <a:pt x="1856" y="448"/>
                    </a:lnTo>
                    <a:lnTo>
                      <a:pt x="1840" y="430"/>
                    </a:lnTo>
                    <a:lnTo>
                      <a:pt x="1821" y="413"/>
                    </a:lnTo>
                    <a:lnTo>
                      <a:pt x="1804" y="399"/>
                    </a:lnTo>
                    <a:lnTo>
                      <a:pt x="1787" y="386"/>
                    </a:lnTo>
                    <a:lnTo>
                      <a:pt x="1770" y="376"/>
                    </a:lnTo>
                    <a:lnTo>
                      <a:pt x="1752" y="364"/>
                    </a:lnTo>
                    <a:lnTo>
                      <a:pt x="1731" y="354"/>
                    </a:lnTo>
                    <a:lnTo>
                      <a:pt x="1711" y="344"/>
                    </a:lnTo>
                    <a:lnTo>
                      <a:pt x="1691" y="336"/>
                    </a:lnTo>
                    <a:lnTo>
                      <a:pt x="1671" y="329"/>
                    </a:lnTo>
                    <a:lnTo>
                      <a:pt x="1646" y="323"/>
                    </a:lnTo>
                    <a:lnTo>
                      <a:pt x="1623" y="317"/>
                    </a:lnTo>
                    <a:lnTo>
                      <a:pt x="1598" y="313"/>
                    </a:lnTo>
                    <a:lnTo>
                      <a:pt x="1575" y="310"/>
                    </a:lnTo>
                    <a:lnTo>
                      <a:pt x="1555" y="309"/>
                    </a:lnTo>
                    <a:lnTo>
                      <a:pt x="1532" y="308"/>
                    </a:lnTo>
                    <a:lnTo>
                      <a:pt x="1511" y="309"/>
                    </a:lnTo>
                    <a:lnTo>
                      <a:pt x="1490" y="311"/>
                    </a:lnTo>
                    <a:lnTo>
                      <a:pt x="1473" y="312"/>
                    </a:lnTo>
                    <a:lnTo>
                      <a:pt x="1455" y="315"/>
                    </a:lnTo>
                    <a:lnTo>
                      <a:pt x="1438" y="319"/>
                    </a:lnTo>
                    <a:lnTo>
                      <a:pt x="666" y="529"/>
                    </a:lnTo>
                    <a:lnTo>
                      <a:pt x="503" y="569"/>
                    </a:lnTo>
                    <a:lnTo>
                      <a:pt x="503" y="539"/>
                    </a:lnTo>
                    <a:lnTo>
                      <a:pt x="510" y="534"/>
                    </a:lnTo>
                    <a:lnTo>
                      <a:pt x="519" y="528"/>
                    </a:lnTo>
                    <a:lnTo>
                      <a:pt x="528" y="520"/>
                    </a:lnTo>
                    <a:lnTo>
                      <a:pt x="536" y="509"/>
                    </a:lnTo>
                    <a:lnTo>
                      <a:pt x="546" y="493"/>
                    </a:lnTo>
                    <a:lnTo>
                      <a:pt x="551" y="481"/>
                    </a:lnTo>
                    <a:lnTo>
                      <a:pt x="554" y="469"/>
                    </a:lnTo>
                    <a:lnTo>
                      <a:pt x="556" y="457"/>
                    </a:lnTo>
                    <a:lnTo>
                      <a:pt x="557" y="448"/>
                    </a:lnTo>
                    <a:lnTo>
                      <a:pt x="556" y="439"/>
                    </a:lnTo>
                    <a:lnTo>
                      <a:pt x="555" y="430"/>
                    </a:lnTo>
                    <a:lnTo>
                      <a:pt x="553" y="418"/>
                    </a:lnTo>
                    <a:lnTo>
                      <a:pt x="549" y="407"/>
                    </a:lnTo>
                    <a:lnTo>
                      <a:pt x="544" y="396"/>
                    </a:lnTo>
                    <a:lnTo>
                      <a:pt x="537" y="386"/>
                    </a:lnTo>
                    <a:lnTo>
                      <a:pt x="529" y="376"/>
                    </a:lnTo>
                    <a:lnTo>
                      <a:pt x="522" y="368"/>
                    </a:lnTo>
                    <a:lnTo>
                      <a:pt x="514" y="362"/>
                    </a:lnTo>
                    <a:lnTo>
                      <a:pt x="504" y="355"/>
                    </a:lnTo>
                    <a:lnTo>
                      <a:pt x="496" y="351"/>
                    </a:lnTo>
                    <a:lnTo>
                      <a:pt x="486" y="348"/>
                    </a:lnTo>
                    <a:lnTo>
                      <a:pt x="479" y="345"/>
                    </a:lnTo>
                    <a:lnTo>
                      <a:pt x="469" y="343"/>
                    </a:lnTo>
                    <a:lnTo>
                      <a:pt x="457" y="342"/>
                    </a:lnTo>
                    <a:lnTo>
                      <a:pt x="442" y="342"/>
                    </a:lnTo>
                    <a:lnTo>
                      <a:pt x="430" y="343"/>
                    </a:lnTo>
                    <a:lnTo>
                      <a:pt x="418" y="345"/>
                    </a:lnTo>
                    <a:lnTo>
                      <a:pt x="406" y="349"/>
                    </a:lnTo>
                    <a:lnTo>
                      <a:pt x="394" y="353"/>
                    </a:lnTo>
                    <a:lnTo>
                      <a:pt x="385" y="354"/>
                    </a:lnTo>
                    <a:lnTo>
                      <a:pt x="365" y="355"/>
                    </a:lnTo>
                    <a:lnTo>
                      <a:pt x="346" y="337"/>
                    </a:lnTo>
                    <a:lnTo>
                      <a:pt x="306" y="337"/>
                    </a:lnTo>
                    <a:lnTo>
                      <a:pt x="303" y="332"/>
                    </a:lnTo>
                    <a:lnTo>
                      <a:pt x="224" y="0"/>
                    </a:lnTo>
                    <a:lnTo>
                      <a:pt x="174" y="8"/>
                    </a:lnTo>
                    <a:lnTo>
                      <a:pt x="190" y="424"/>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124" name="Oval 159"/>
              <p:cNvSpPr>
                <a:spLocks noChangeAspect="1" noChangeArrowheads="1"/>
              </p:cNvSpPr>
              <p:nvPr/>
            </p:nvSpPr>
            <p:spPr bwMode="auto">
              <a:xfrm>
                <a:off x="2903" y="1861"/>
                <a:ext cx="153" cy="172"/>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sp>
            <p:nvSpPr>
              <p:cNvPr id="46125" name="Oval 160"/>
              <p:cNvSpPr>
                <a:spLocks noChangeAspect="1" noChangeArrowheads="1"/>
              </p:cNvSpPr>
              <p:nvPr/>
            </p:nvSpPr>
            <p:spPr bwMode="auto">
              <a:xfrm>
                <a:off x="4369" y="2067"/>
                <a:ext cx="172" cy="229"/>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grpSp>
            <p:nvGrpSpPr>
              <p:cNvPr id="46126" name="Group 161"/>
              <p:cNvGrpSpPr>
                <a:grpSpLocks noChangeAspect="1"/>
              </p:cNvGrpSpPr>
              <p:nvPr/>
            </p:nvGrpSpPr>
            <p:grpSpPr bwMode="auto">
              <a:xfrm>
                <a:off x="2751" y="1983"/>
                <a:ext cx="1708" cy="306"/>
                <a:chOff x="2751" y="1983"/>
                <a:chExt cx="1708" cy="306"/>
              </a:xfrm>
            </p:grpSpPr>
            <p:sp>
              <p:nvSpPr>
                <p:cNvPr id="46127" name="Freeform 162"/>
                <p:cNvSpPr>
                  <a:spLocks noChangeAspect="1"/>
                </p:cNvSpPr>
                <p:nvPr/>
              </p:nvSpPr>
              <p:spPr bwMode="auto">
                <a:xfrm>
                  <a:off x="4334" y="1984"/>
                  <a:ext cx="125" cy="59"/>
                </a:xfrm>
                <a:custGeom>
                  <a:avLst/>
                  <a:gdLst>
                    <a:gd name="T0" fmla="*/ 70 w 125"/>
                    <a:gd name="T1" fmla="*/ 0 h 59"/>
                    <a:gd name="T2" fmla="*/ 125 w 125"/>
                    <a:gd name="T3" fmla="*/ 58 h 59"/>
                    <a:gd name="T4" fmla="*/ 31 w 125"/>
                    <a:gd name="T5" fmla="*/ 59 h 59"/>
                    <a:gd name="T6" fmla="*/ 0 w 125"/>
                    <a:gd name="T7" fmla="*/ 0 h 59"/>
                    <a:gd name="T8" fmla="*/ 70 w 125"/>
                    <a:gd name="T9" fmla="*/ 0 h 59"/>
                    <a:gd name="T10" fmla="*/ 0 60000 65536"/>
                    <a:gd name="T11" fmla="*/ 0 60000 65536"/>
                    <a:gd name="T12" fmla="*/ 0 60000 65536"/>
                    <a:gd name="T13" fmla="*/ 0 60000 65536"/>
                    <a:gd name="T14" fmla="*/ 0 60000 65536"/>
                    <a:gd name="T15" fmla="*/ 0 w 125"/>
                    <a:gd name="T16" fmla="*/ 0 h 59"/>
                    <a:gd name="T17" fmla="*/ 125 w 125"/>
                    <a:gd name="T18" fmla="*/ 59 h 59"/>
                  </a:gdLst>
                  <a:ahLst/>
                  <a:cxnLst>
                    <a:cxn ang="T10">
                      <a:pos x="T0" y="T1"/>
                    </a:cxn>
                    <a:cxn ang="T11">
                      <a:pos x="T2" y="T3"/>
                    </a:cxn>
                    <a:cxn ang="T12">
                      <a:pos x="T4" y="T5"/>
                    </a:cxn>
                    <a:cxn ang="T13">
                      <a:pos x="T6" y="T7"/>
                    </a:cxn>
                    <a:cxn ang="T14">
                      <a:pos x="T8" y="T9"/>
                    </a:cxn>
                  </a:cxnLst>
                  <a:rect l="T15" t="T16" r="T17" b="T18"/>
                  <a:pathLst>
                    <a:path w="125" h="59">
                      <a:moveTo>
                        <a:pt x="70" y="0"/>
                      </a:moveTo>
                      <a:lnTo>
                        <a:pt x="125" y="58"/>
                      </a:lnTo>
                      <a:lnTo>
                        <a:pt x="31" y="59"/>
                      </a:lnTo>
                      <a:lnTo>
                        <a:pt x="0" y="0"/>
                      </a:lnTo>
                      <a:lnTo>
                        <a:pt x="70" y="0"/>
                      </a:lnTo>
                      <a:close/>
                    </a:path>
                  </a:pathLst>
                </a:custGeom>
                <a:solidFill>
                  <a:srgbClr val="0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128" name="Freeform 163"/>
                <p:cNvSpPr>
                  <a:spLocks noChangeAspect="1"/>
                </p:cNvSpPr>
                <p:nvPr/>
              </p:nvSpPr>
              <p:spPr bwMode="auto">
                <a:xfrm>
                  <a:off x="4197" y="1984"/>
                  <a:ext cx="150" cy="60"/>
                </a:xfrm>
                <a:custGeom>
                  <a:avLst/>
                  <a:gdLst>
                    <a:gd name="T0" fmla="*/ 3 w 150"/>
                    <a:gd name="T1" fmla="*/ 0 h 60"/>
                    <a:gd name="T2" fmla="*/ 120 w 150"/>
                    <a:gd name="T3" fmla="*/ 0 h 60"/>
                    <a:gd name="T4" fmla="*/ 150 w 150"/>
                    <a:gd name="T5" fmla="*/ 60 h 60"/>
                    <a:gd name="T6" fmla="*/ 0 w 150"/>
                    <a:gd name="T7" fmla="*/ 60 h 60"/>
                    <a:gd name="T8" fmla="*/ 3 w 150"/>
                    <a:gd name="T9" fmla="*/ 0 h 60"/>
                    <a:gd name="T10" fmla="*/ 0 60000 65536"/>
                    <a:gd name="T11" fmla="*/ 0 60000 65536"/>
                    <a:gd name="T12" fmla="*/ 0 60000 65536"/>
                    <a:gd name="T13" fmla="*/ 0 60000 65536"/>
                    <a:gd name="T14" fmla="*/ 0 60000 65536"/>
                    <a:gd name="T15" fmla="*/ 0 w 150"/>
                    <a:gd name="T16" fmla="*/ 0 h 60"/>
                    <a:gd name="T17" fmla="*/ 150 w 150"/>
                    <a:gd name="T18" fmla="*/ 60 h 60"/>
                  </a:gdLst>
                  <a:ahLst/>
                  <a:cxnLst>
                    <a:cxn ang="T10">
                      <a:pos x="T0" y="T1"/>
                    </a:cxn>
                    <a:cxn ang="T11">
                      <a:pos x="T2" y="T3"/>
                    </a:cxn>
                    <a:cxn ang="T12">
                      <a:pos x="T4" y="T5"/>
                    </a:cxn>
                    <a:cxn ang="T13">
                      <a:pos x="T6" y="T7"/>
                    </a:cxn>
                    <a:cxn ang="T14">
                      <a:pos x="T8" y="T9"/>
                    </a:cxn>
                  </a:cxnLst>
                  <a:rect l="T15" t="T16" r="T17" b="T18"/>
                  <a:pathLst>
                    <a:path w="150" h="60">
                      <a:moveTo>
                        <a:pt x="3" y="0"/>
                      </a:moveTo>
                      <a:lnTo>
                        <a:pt x="120" y="0"/>
                      </a:lnTo>
                      <a:lnTo>
                        <a:pt x="150" y="60"/>
                      </a:lnTo>
                      <a:lnTo>
                        <a:pt x="0" y="60"/>
                      </a:lnTo>
                      <a:lnTo>
                        <a:pt x="3" y="0"/>
                      </a:lnTo>
                      <a:close/>
                    </a:path>
                  </a:pathLst>
                </a:custGeom>
                <a:solidFill>
                  <a:srgbClr val="0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129" name="Freeform 164"/>
                <p:cNvSpPr>
                  <a:spLocks noChangeAspect="1"/>
                </p:cNvSpPr>
                <p:nvPr/>
              </p:nvSpPr>
              <p:spPr bwMode="auto">
                <a:xfrm>
                  <a:off x="4122" y="1984"/>
                  <a:ext cx="59" cy="61"/>
                </a:xfrm>
                <a:custGeom>
                  <a:avLst/>
                  <a:gdLst>
                    <a:gd name="T0" fmla="*/ 6 w 59"/>
                    <a:gd name="T1" fmla="*/ 0 h 61"/>
                    <a:gd name="T2" fmla="*/ 59 w 59"/>
                    <a:gd name="T3" fmla="*/ 0 h 61"/>
                    <a:gd name="T4" fmla="*/ 55 w 59"/>
                    <a:gd name="T5" fmla="*/ 61 h 61"/>
                    <a:gd name="T6" fmla="*/ 0 w 59"/>
                    <a:gd name="T7" fmla="*/ 61 h 61"/>
                    <a:gd name="T8" fmla="*/ 6 w 59"/>
                    <a:gd name="T9" fmla="*/ 0 h 61"/>
                    <a:gd name="T10" fmla="*/ 0 60000 65536"/>
                    <a:gd name="T11" fmla="*/ 0 60000 65536"/>
                    <a:gd name="T12" fmla="*/ 0 60000 65536"/>
                    <a:gd name="T13" fmla="*/ 0 60000 65536"/>
                    <a:gd name="T14" fmla="*/ 0 60000 65536"/>
                    <a:gd name="T15" fmla="*/ 0 w 59"/>
                    <a:gd name="T16" fmla="*/ 0 h 61"/>
                    <a:gd name="T17" fmla="*/ 59 w 59"/>
                    <a:gd name="T18" fmla="*/ 61 h 61"/>
                  </a:gdLst>
                  <a:ahLst/>
                  <a:cxnLst>
                    <a:cxn ang="T10">
                      <a:pos x="T0" y="T1"/>
                    </a:cxn>
                    <a:cxn ang="T11">
                      <a:pos x="T2" y="T3"/>
                    </a:cxn>
                    <a:cxn ang="T12">
                      <a:pos x="T4" y="T5"/>
                    </a:cxn>
                    <a:cxn ang="T13">
                      <a:pos x="T6" y="T7"/>
                    </a:cxn>
                    <a:cxn ang="T14">
                      <a:pos x="T8" y="T9"/>
                    </a:cxn>
                  </a:cxnLst>
                  <a:rect l="T15" t="T16" r="T17" b="T18"/>
                  <a:pathLst>
                    <a:path w="59" h="61">
                      <a:moveTo>
                        <a:pt x="6" y="0"/>
                      </a:moveTo>
                      <a:lnTo>
                        <a:pt x="59" y="0"/>
                      </a:lnTo>
                      <a:lnTo>
                        <a:pt x="55" y="61"/>
                      </a:lnTo>
                      <a:lnTo>
                        <a:pt x="0" y="61"/>
                      </a:lnTo>
                      <a:lnTo>
                        <a:pt x="6" y="0"/>
                      </a:lnTo>
                      <a:close/>
                    </a:path>
                  </a:pathLst>
                </a:custGeom>
                <a:solidFill>
                  <a:srgbClr val="0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130" name="Freeform 165"/>
                <p:cNvSpPr>
                  <a:spLocks noChangeAspect="1"/>
                </p:cNvSpPr>
                <p:nvPr/>
              </p:nvSpPr>
              <p:spPr bwMode="auto">
                <a:xfrm>
                  <a:off x="4061" y="1983"/>
                  <a:ext cx="56" cy="63"/>
                </a:xfrm>
                <a:custGeom>
                  <a:avLst/>
                  <a:gdLst>
                    <a:gd name="T0" fmla="*/ 7 w 56"/>
                    <a:gd name="T1" fmla="*/ 0 h 63"/>
                    <a:gd name="T2" fmla="*/ 56 w 56"/>
                    <a:gd name="T3" fmla="*/ 1 h 63"/>
                    <a:gd name="T4" fmla="*/ 48 w 56"/>
                    <a:gd name="T5" fmla="*/ 63 h 63"/>
                    <a:gd name="T6" fmla="*/ 0 w 56"/>
                    <a:gd name="T7" fmla="*/ 63 h 63"/>
                    <a:gd name="T8" fmla="*/ 7 w 56"/>
                    <a:gd name="T9" fmla="*/ 0 h 63"/>
                    <a:gd name="T10" fmla="*/ 0 60000 65536"/>
                    <a:gd name="T11" fmla="*/ 0 60000 65536"/>
                    <a:gd name="T12" fmla="*/ 0 60000 65536"/>
                    <a:gd name="T13" fmla="*/ 0 60000 65536"/>
                    <a:gd name="T14" fmla="*/ 0 60000 65536"/>
                    <a:gd name="T15" fmla="*/ 0 w 56"/>
                    <a:gd name="T16" fmla="*/ 0 h 63"/>
                    <a:gd name="T17" fmla="*/ 56 w 56"/>
                    <a:gd name="T18" fmla="*/ 63 h 63"/>
                  </a:gdLst>
                  <a:ahLst/>
                  <a:cxnLst>
                    <a:cxn ang="T10">
                      <a:pos x="T0" y="T1"/>
                    </a:cxn>
                    <a:cxn ang="T11">
                      <a:pos x="T2" y="T3"/>
                    </a:cxn>
                    <a:cxn ang="T12">
                      <a:pos x="T4" y="T5"/>
                    </a:cxn>
                    <a:cxn ang="T13">
                      <a:pos x="T6" y="T7"/>
                    </a:cxn>
                    <a:cxn ang="T14">
                      <a:pos x="T8" y="T9"/>
                    </a:cxn>
                  </a:cxnLst>
                  <a:rect l="T15" t="T16" r="T17" b="T18"/>
                  <a:pathLst>
                    <a:path w="56" h="63">
                      <a:moveTo>
                        <a:pt x="7" y="0"/>
                      </a:moveTo>
                      <a:lnTo>
                        <a:pt x="56" y="1"/>
                      </a:lnTo>
                      <a:lnTo>
                        <a:pt x="48" y="63"/>
                      </a:lnTo>
                      <a:lnTo>
                        <a:pt x="0" y="63"/>
                      </a:lnTo>
                      <a:lnTo>
                        <a:pt x="7" y="0"/>
                      </a:lnTo>
                      <a:close/>
                    </a:path>
                  </a:pathLst>
                </a:custGeom>
                <a:solidFill>
                  <a:srgbClr val="0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131" name="Freeform 166"/>
                <p:cNvSpPr>
                  <a:spLocks noChangeAspect="1"/>
                </p:cNvSpPr>
                <p:nvPr/>
              </p:nvSpPr>
              <p:spPr bwMode="auto">
                <a:xfrm>
                  <a:off x="3826" y="1983"/>
                  <a:ext cx="229" cy="76"/>
                </a:xfrm>
                <a:custGeom>
                  <a:avLst/>
                  <a:gdLst>
                    <a:gd name="T0" fmla="*/ 229 w 229"/>
                    <a:gd name="T1" fmla="*/ 0 h 76"/>
                    <a:gd name="T2" fmla="*/ 222 w 229"/>
                    <a:gd name="T3" fmla="*/ 62 h 76"/>
                    <a:gd name="T4" fmla="*/ 158 w 229"/>
                    <a:gd name="T5" fmla="*/ 66 h 76"/>
                    <a:gd name="T6" fmla="*/ 111 w 229"/>
                    <a:gd name="T7" fmla="*/ 68 h 76"/>
                    <a:gd name="T8" fmla="*/ 66 w 229"/>
                    <a:gd name="T9" fmla="*/ 71 h 76"/>
                    <a:gd name="T10" fmla="*/ 0 w 229"/>
                    <a:gd name="T11" fmla="*/ 76 h 76"/>
                    <a:gd name="T12" fmla="*/ 3 w 229"/>
                    <a:gd name="T13" fmla="*/ 30 h 76"/>
                    <a:gd name="T14" fmla="*/ 68 w 229"/>
                    <a:gd name="T15" fmla="*/ 20 h 76"/>
                    <a:gd name="T16" fmla="*/ 108 w 229"/>
                    <a:gd name="T17" fmla="*/ 15 h 76"/>
                    <a:gd name="T18" fmla="*/ 171 w 229"/>
                    <a:gd name="T19" fmla="*/ 6 h 76"/>
                    <a:gd name="T20" fmla="*/ 229 w 229"/>
                    <a:gd name="T21" fmla="*/ 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9"/>
                    <a:gd name="T34" fmla="*/ 0 h 76"/>
                    <a:gd name="T35" fmla="*/ 229 w 229"/>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9" h="76">
                      <a:moveTo>
                        <a:pt x="229" y="0"/>
                      </a:moveTo>
                      <a:lnTo>
                        <a:pt x="222" y="62"/>
                      </a:lnTo>
                      <a:lnTo>
                        <a:pt x="158" y="66"/>
                      </a:lnTo>
                      <a:lnTo>
                        <a:pt x="111" y="68"/>
                      </a:lnTo>
                      <a:lnTo>
                        <a:pt x="66" y="71"/>
                      </a:lnTo>
                      <a:lnTo>
                        <a:pt x="0" y="76"/>
                      </a:lnTo>
                      <a:lnTo>
                        <a:pt x="3" y="30"/>
                      </a:lnTo>
                      <a:lnTo>
                        <a:pt x="68" y="20"/>
                      </a:lnTo>
                      <a:lnTo>
                        <a:pt x="108" y="15"/>
                      </a:lnTo>
                      <a:lnTo>
                        <a:pt x="171" y="6"/>
                      </a:lnTo>
                      <a:lnTo>
                        <a:pt x="229" y="0"/>
                      </a:lnTo>
                      <a:close/>
                    </a:path>
                  </a:pathLst>
                </a:custGeom>
                <a:solidFill>
                  <a:srgbClr val="0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132" name="Freeform 167"/>
                <p:cNvSpPr>
                  <a:spLocks noChangeAspect="1"/>
                </p:cNvSpPr>
                <p:nvPr/>
              </p:nvSpPr>
              <p:spPr bwMode="auto">
                <a:xfrm>
                  <a:off x="2751" y="2017"/>
                  <a:ext cx="1065" cy="272"/>
                </a:xfrm>
                <a:custGeom>
                  <a:avLst/>
                  <a:gdLst>
                    <a:gd name="T0" fmla="*/ 0 w 1065"/>
                    <a:gd name="T1" fmla="*/ 251 h 272"/>
                    <a:gd name="T2" fmla="*/ 0 w 1065"/>
                    <a:gd name="T3" fmla="*/ 272 h 272"/>
                    <a:gd name="T4" fmla="*/ 1062 w 1065"/>
                    <a:gd name="T5" fmla="*/ 45 h 272"/>
                    <a:gd name="T6" fmla="*/ 1065 w 1065"/>
                    <a:gd name="T7" fmla="*/ 0 h 272"/>
                    <a:gd name="T8" fmla="*/ 0 w 1065"/>
                    <a:gd name="T9" fmla="*/ 251 h 272"/>
                    <a:gd name="T10" fmla="*/ 0 60000 65536"/>
                    <a:gd name="T11" fmla="*/ 0 60000 65536"/>
                    <a:gd name="T12" fmla="*/ 0 60000 65536"/>
                    <a:gd name="T13" fmla="*/ 0 60000 65536"/>
                    <a:gd name="T14" fmla="*/ 0 60000 65536"/>
                    <a:gd name="T15" fmla="*/ 0 w 1065"/>
                    <a:gd name="T16" fmla="*/ 0 h 272"/>
                    <a:gd name="T17" fmla="*/ 1065 w 1065"/>
                    <a:gd name="T18" fmla="*/ 272 h 272"/>
                  </a:gdLst>
                  <a:ahLst/>
                  <a:cxnLst>
                    <a:cxn ang="T10">
                      <a:pos x="T0" y="T1"/>
                    </a:cxn>
                    <a:cxn ang="T11">
                      <a:pos x="T2" y="T3"/>
                    </a:cxn>
                    <a:cxn ang="T12">
                      <a:pos x="T4" y="T5"/>
                    </a:cxn>
                    <a:cxn ang="T13">
                      <a:pos x="T6" y="T7"/>
                    </a:cxn>
                    <a:cxn ang="T14">
                      <a:pos x="T8" y="T9"/>
                    </a:cxn>
                  </a:cxnLst>
                  <a:rect l="T15" t="T16" r="T17" b="T18"/>
                  <a:pathLst>
                    <a:path w="1065" h="272">
                      <a:moveTo>
                        <a:pt x="0" y="251"/>
                      </a:moveTo>
                      <a:lnTo>
                        <a:pt x="0" y="272"/>
                      </a:lnTo>
                      <a:lnTo>
                        <a:pt x="1062" y="45"/>
                      </a:lnTo>
                      <a:lnTo>
                        <a:pt x="1065" y="0"/>
                      </a:lnTo>
                      <a:lnTo>
                        <a:pt x="0" y="251"/>
                      </a:lnTo>
                      <a:close/>
                    </a:path>
                  </a:pathLst>
                </a:custGeom>
                <a:solidFill>
                  <a:srgbClr val="0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grpSp>
          <p:nvGrpSpPr>
            <p:cNvPr id="46117" name="Group 168"/>
            <p:cNvGrpSpPr>
              <a:grpSpLocks noChangeAspect="1"/>
            </p:cNvGrpSpPr>
            <p:nvPr/>
          </p:nvGrpSpPr>
          <p:grpSpPr bwMode="auto">
            <a:xfrm>
              <a:off x="632" y="3357"/>
              <a:ext cx="577" cy="36"/>
              <a:chOff x="1408" y="2350"/>
              <a:chExt cx="1783" cy="163"/>
            </a:xfrm>
          </p:grpSpPr>
          <p:sp>
            <p:nvSpPr>
              <p:cNvPr id="46121" name="Freeform 169"/>
              <p:cNvSpPr>
                <a:spLocks noChangeAspect="1"/>
              </p:cNvSpPr>
              <p:nvPr/>
            </p:nvSpPr>
            <p:spPr bwMode="auto">
              <a:xfrm>
                <a:off x="1408" y="2350"/>
                <a:ext cx="1782" cy="43"/>
              </a:xfrm>
              <a:custGeom>
                <a:avLst/>
                <a:gdLst>
                  <a:gd name="T0" fmla="*/ 155 w 1782"/>
                  <a:gd name="T1" fmla="*/ 0 h 43"/>
                  <a:gd name="T2" fmla="*/ 1752 w 1782"/>
                  <a:gd name="T3" fmla="*/ 0 h 43"/>
                  <a:gd name="T4" fmla="*/ 1782 w 1782"/>
                  <a:gd name="T5" fmla="*/ 43 h 43"/>
                  <a:gd name="T6" fmla="*/ 0 w 1782"/>
                  <a:gd name="T7" fmla="*/ 43 h 43"/>
                  <a:gd name="T8" fmla="*/ 155 w 1782"/>
                  <a:gd name="T9" fmla="*/ 0 h 43"/>
                  <a:gd name="T10" fmla="*/ 0 60000 65536"/>
                  <a:gd name="T11" fmla="*/ 0 60000 65536"/>
                  <a:gd name="T12" fmla="*/ 0 60000 65536"/>
                  <a:gd name="T13" fmla="*/ 0 60000 65536"/>
                  <a:gd name="T14" fmla="*/ 0 60000 65536"/>
                  <a:gd name="T15" fmla="*/ 0 w 1782"/>
                  <a:gd name="T16" fmla="*/ 0 h 43"/>
                  <a:gd name="T17" fmla="*/ 1782 w 1782"/>
                  <a:gd name="T18" fmla="*/ 43 h 43"/>
                </a:gdLst>
                <a:ahLst/>
                <a:cxnLst>
                  <a:cxn ang="T10">
                    <a:pos x="T0" y="T1"/>
                  </a:cxn>
                  <a:cxn ang="T11">
                    <a:pos x="T2" y="T3"/>
                  </a:cxn>
                  <a:cxn ang="T12">
                    <a:pos x="T4" y="T5"/>
                  </a:cxn>
                  <a:cxn ang="T13">
                    <a:pos x="T6" y="T7"/>
                  </a:cxn>
                  <a:cxn ang="T14">
                    <a:pos x="T8" y="T9"/>
                  </a:cxn>
                </a:cxnLst>
                <a:rect l="T15" t="T16" r="T17" b="T18"/>
                <a:pathLst>
                  <a:path w="1782" h="43">
                    <a:moveTo>
                      <a:pt x="155" y="0"/>
                    </a:moveTo>
                    <a:lnTo>
                      <a:pt x="1752" y="0"/>
                    </a:lnTo>
                    <a:lnTo>
                      <a:pt x="1782" y="43"/>
                    </a:lnTo>
                    <a:lnTo>
                      <a:pt x="0" y="43"/>
                    </a:lnTo>
                    <a:lnTo>
                      <a:pt x="15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122" name="Freeform 170"/>
              <p:cNvSpPr>
                <a:spLocks noChangeAspect="1"/>
              </p:cNvSpPr>
              <p:nvPr/>
            </p:nvSpPr>
            <p:spPr bwMode="auto">
              <a:xfrm>
                <a:off x="1959" y="2393"/>
                <a:ext cx="1232" cy="120"/>
              </a:xfrm>
              <a:custGeom>
                <a:avLst/>
                <a:gdLst>
                  <a:gd name="T0" fmla="*/ 1232 w 1232"/>
                  <a:gd name="T1" fmla="*/ 1 h 120"/>
                  <a:gd name="T2" fmla="*/ 1148 w 1232"/>
                  <a:gd name="T3" fmla="*/ 120 h 120"/>
                  <a:gd name="T4" fmla="*/ 763 w 1232"/>
                  <a:gd name="T5" fmla="*/ 84 h 120"/>
                  <a:gd name="T6" fmla="*/ 541 w 1232"/>
                  <a:gd name="T7" fmla="*/ 63 h 120"/>
                  <a:gd name="T8" fmla="*/ 253 w 1232"/>
                  <a:gd name="T9" fmla="*/ 62 h 120"/>
                  <a:gd name="T10" fmla="*/ 24 w 1232"/>
                  <a:gd name="T11" fmla="*/ 62 h 120"/>
                  <a:gd name="T12" fmla="*/ 24 w 1232"/>
                  <a:gd name="T13" fmla="*/ 41 h 120"/>
                  <a:gd name="T14" fmla="*/ 0 w 1232"/>
                  <a:gd name="T15" fmla="*/ 41 h 120"/>
                  <a:gd name="T16" fmla="*/ 14 w 1232"/>
                  <a:gd name="T17" fmla="*/ 0 h 120"/>
                  <a:gd name="T18" fmla="*/ 1232 w 1232"/>
                  <a:gd name="T19" fmla="*/ 1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2"/>
                  <a:gd name="T31" fmla="*/ 0 h 120"/>
                  <a:gd name="T32" fmla="*/ 1232 w 1232"/>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2" h="120">
                    <a:moveTo>
                      <a:pt x="1232" y="1"/>
                    </a:moveTo>
                    <a:lnTo>
                      <a:pt x="1148" y="120"/>
                    </a:lnTo>
                    <a:lnTo>
                      <a:pt x="763" y="84"/>
                    </a:lnTo>
                    <a:lnTo>
                      <a:pt x="541" y="63"/>
                    </a:lnTo>
                    <a:lnTo>
                      <a:pt x="253" y="62"/>
                    </a:lnTo>
                    <a:lnTo>
                      <a:pt x="24" y="62"/>
                    </a:lnTo>
                    <a:lnTo>
                      <a:pt x="24" y="41"/>
                    </a:lnTo>
                    <a:lnTo>
                      <a:pt x="0" y="41"/>
                    </a:lnTo>
                    <a:lnTo>
                      <a:pt x="14" y="0"/>
                    </a:lnTo>
                    <a:lnTo>
                      <a:pt x="1232" y="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46118" name="Group 171"/>
            <p:cNvGrpSpPr>
              <a:grpSpLocks noChangeAspect="1"/>
            </p:cNvGrpSpPr>
            <p:nvPr/>
          </p:nvGrpSpPr>
          <p:grpSpPr bwMode="auto">
            <a:xfrm>
              <a:off x="916" y="3373"/>
              <a:ext cx="100" cy="68"/>
              <a:chOff x="2286" y="2422"/>
              <a:chExt cx="309" cy="307"/>
            </a:xfrm>
          </p:grpSpPr>
          <p:sp>
            <p:nvSpPr>
              <p:cNvPr id="46119" name="Oval 172"/>
              <p:cNvSpPr>
                <a:spLocks noChangeAspect="1" noChangeArrowheads="1"/>
              </p:cNvSpPr>
              <p:nvPr/>
            </p:nvSpPr>
            <p:spPr bwMode="auto">
              <a:xfrm>
                <a:off x="2286" y="2422"/>
                <a:ext cx="309" cy="30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sp>
            <p:nvSpPr>
              <p:cNvPr id="46120" name="Oval 173"/>
              <p:cNvSpPr>
                <a:spLocks noChangeAspect="1" noChangeArrowheads="1"/>
              </p:cNvSpPr>
              <p:nvPr/>
            </p:nvSpPr>
            <p:spPr bwMode="auto">
              <a:xfrm>
                <a:off x="2355" y="2477"/>
                <a:ext cx="194" cy="193"/>
              </a:xfrm>
              <a:prstGeom prst="ellipse">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endParaRPr lang="en-US" altLang="fr-FR" sz="1200" dirty="0">
                  <a:solidFill>
                    <a:schemeClr val="tx1"/>
                  </a:solidFill>
                </a:endParaRPr>
              </a:p>
            </p:txBody>
          </p:sp>
        </p:grpSp>
      </p:grpSp>
      <p:pic>
        <p:nvPicPr>
          <p:cNvPr id="1162414" name="Picture 174" descr="MCj023503200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02063" y="5594350"/>
            <a:ext cx="1046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2419" name="Picture 179" descr="MCj023741400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9210676" y="3654425"/>
            <a:ext cx="6191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2422" name="Picture 182" descr="MCj0371180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126539" y="3027364"/>
            <a:ext cx="67627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2425" name="Picture 185" descr="MCj0331705000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9218614" y="2220913"/>
            <a:ext cx="93027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2426" name="Line 186"/>
          <p:cNvSpPr>
            <a:spLocks noChangeShapeType="1"/>
          </p:cNvSpPr>
          <p:nvPr/>
        </p:nvSpPr>
        <p:spPr bwMode="auto">
          <a:xfrm flipH="1" flipV="1">
            <a:off x="8096251" y="2914651"/>
            <a:ext cx="1128713" cy="220663"/>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lIns="91424" tIns="45712" rIns="91424" bIns="45712"/>
          <a:lstStyle/>
          <a:p>
            <a:endParaRPr lang="en-US" dirty="0"/>
          </a:p>
        </p:txBody>
      </p:sp>
      <p:sp>
        <p:nvSpPr>
          <p:cNvPr id="1162427" name="Line 187"/>
          <p:cNvSpPr>
            <a:spLocks noChangeShapeType="1"/>
          </p:cNvSpPr>
          <p:nvPr/>
        </p:nvSpPr>
        <p:spPr bwMode="auto">
          <a:xfrm flipH="1">
            <a:off x="7313613" y="2711451"/>
            <a:ext cx="1949450" cy="1831975"/>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lIns="91424" tIns="45712" rIns="91424" bIns="45712">
            <a:spAutoFit/>
          </a:bodyPr>
          <a:lstStyle/>
          <a:p>
            <a:endParaRPr lang="en-US" dirty="0"/>
          </a:p>
        </p:txBody>
      </p:sp>
      <p:sp>
        <p:nvSpPr>
          <p:cNvPr id="20513" name="ZoneTexte 176"/>
          <p:cNvSpPr txBox="1">
            <a:spLocks noChangeArrowheads="1"/>
          </p:cNvSpPr>
          <p:nvPr/>
        </p:nvSpPr>
        <p:spPr bwMode="auto">
          <a:xfrm>
            <a:off x="8659813" y="5567364"/>
            <a:ext cx="1181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a:spcBef>
                <a:spcPct val="20000"/>
              </a:spcBef>
              <a:buFont typeface="Arial" panose="020B0604020202020204" pitchFamily="34" charset="0"/>
              <a:buChar char="•"/>
              <a:defRPr sz="3200">
                <a:solidFill>
                  <a:srgbClr val="51656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1656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1656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1656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1656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1656F"/>
                </a:solidFill>
                <a:latin typeface="Calibri" panose="020F0502020204030204" pitchFamily="34" charset="0"/>
              </a:defRPr>
            </a:lvl9pPr>
          </a:lstStyle>
          <a:p>
            <a:pPr eaLnBrk="1" hangingPunct="1">
              <a:spcBef>
                <a:spcPct val="0"/>
              </a:spcBef>
              <a:buFontTx/>
              <a:buNone/>
            </a:pPr>
            <a:r>
              <a:rPr lang="en-US" altLang="fr-FR" sz="1200" dirty="0" err="1">
                <a:solidFill>
                  <a:schemeClr val="tx1"/>
                </a:solidFill>
              </a:rPr>
              <a:t>Immobilisations</a:t>
            </a:r>
            <a:endParaRPr lang="en-US" altLang="fr-FR" sz="1200" dirty="0">
              <a:solidFill>
                <a:schemeClr val="tx1"/>
              </a:solidFill>
            </a:endParaRPr>
          </a:p>
        </p:txBody>
      </p:sp>
    </p:spTree>
    <p:custDataLst>
      <p:tags r:id="rId1"/>
    </p:custDataLst>
    <p:extLst>
      <p:ext uri="{BB962C8B-B14F-4D97-AF65-F5344CB8AC3E}">
        <p14:creationId xmlns:p14="http://schemas.microsoft.com/office/powerpoint/2010/main" val="8822858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22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22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622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623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622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622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6224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622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622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622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6226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6225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622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622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6225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624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624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6242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6238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6241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6226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16238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6225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62255"/>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16241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6239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62428"/>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116239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162427"/>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0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2248" grpId="0" animBg="1"/>
      <p:bldP spid="1162428" grpId="0" animBg="1"/>
      <p:bldP spid="1162242" grpId="0" animBg="1"/>
      <p:bldP spid="1162249" grpId="0"/>
      <p:bldP spid="1162250" grpId="0"/>
      <p:bldP spid="1162254" grpId="0"/>
      <p:bldP spid="1162387" grpId="0"/>
      <p:bldP spid="1162388" grpId="0"/>
      <p:bldP spid="1162391" grpId="0"/>
      <p:bldP spid="205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rtlCol="0" anchor="t">
            <a:normAutofit fontScale="90000"/>
          </a:bodyPr>
          <a:lstStyle/>
          <a:p>
            <a:pPr defTabSz="913916">
              <a:defRPr/>
            </a:pPr>
            <a:r>
              <a:rPr lang="en-US" dirty="0"/>
              <a:t>The answers of examples</a:t>
            </a:r>
          </a:p>
        </p:txBody>
      </p:sp>
      <p:sp>
        <p:nvSpPr>
          <p:cNvPr id="18435" name="Espace réservé du contenu 2"/>
          <p:cNvSpPr>
            <a:spLocks noGrp="1"/>
          </p:cNvSpPr>
          <p:nvPr>
            <p:ph idx="1"/>
          </p:nvPr>
        </p:nvSpPr>
        <p:spPr/>
        <p:txBody>
          <a:bodyPr rtlCol="0">
            <a:noAutofit/>
          </a:bodyPr>
          <a:lstStyle/>
          <a:p>
            <a:pPr marL="342839" indent="-342839" defTabSz="913916">
              <a:defRPr/>
            </a:pPr>
            <a:r>
              <a:rPr lang="en-US" sz="2400" b="1" dirty="0">
                <a:solidFill>
                  <a:srgbClr val="FF6600"/>
                </a:solidFill>
                <a:effectLst>
                  <a:outerShdw blurRad="38100" dist="38100" dir="2700000" algn="tl">
                    <a:srgbClr val="C0C0C0"/>
                  </a:outerShdw>
                </a:effectLst>
              </a:rPr>
              <a:t>Congress and events organizer</a:t>
            </a:r>
          </a:p>
          <a:p>
            <a:pPr marL="342839" indent="-342839" defTabSz="913916">
              <a:buNone/>
              <a:defRPr/>
            </a:pPr>
            <a:r>
              <a:rPr lang="en-US" sz="2400" dirty="0"/>
              <a:t>	All standard flows + transportation and accommodation of congress and event participants.  </a:t>
            </a:r>
          </a:p>
          <a:p>
            <a:pPr marL="342839" indent="-342839" defTabSz="913916">
              <a:defRPr/>
            </a:pPr>
            <a:r>
              <a:rPr lang="en-US" sz="2400" b="1" dirty="0">
                <a:solidFill>
                  <a:srgbClr val="FF6600"/>
                </a:solidFill>
                <a:effectLst>
                  <a:outerShdw blurRad="38100" dist="38100" dir="2700000" algn="tl">
                    <a:srgbClr val="C0C0C0"/>
                  </a:outerShdw>
                </a:effectLst>
              </a:rPr>
              <a:t>Car manufacturer</a:t>
            </a:r>
          </a:p>
          <a:p>
            <a:pPr marL="342839" indent="-342839" defTabSz="913916">
              <a:buNone/>
              <a:defRPr/>
            </a:pPr>
            <a:r>
              <a:rPr lang="en-US" sz="2400" dirty="0"/>
              <a:t>	Energy, row material to manufacture cars (iron, plastics, aluminum </a:t>
            </a:r>
            <a:r>
              <a:rPr lang="en-US" sz="2400" dirty="0" err="1"/>
              <a:t>etc</a:t>
            </a:r>
            <a:r>
              <a:rPr lang="en-US" sz="2400" dirty="0"/>
              <a:t>…) and energy consumption of cars when used by customers during their complete life time.</a:t>
            </a:r>
          </a:p>
          <a:p>
            <a:pPr marL="342839" indent="-342839" defTabSz="913916">
              <a:defRPr/>
            </a:pPr>
            <a:r>
              <a:rPr lang="en-US" sz="2400" b="1" dirty="0">
                <a:solidFill>
                  <a:srgbClr val="FF6600"/>
                </a:solidFill>
                <a:effectLst>
                  <a:outerShdw blurRad="38100" dist="38100" dir="2700000" algn="tl">
                    <a:srgbClr val="C0C0C0"/>
                  </a:outerShdw>
                </a:effectLst>
              </a:rPr>
              <a:t>Local authority organization</a:t>
            </a:r>
          </a:p>
          <a:p>
            <a:pPr marL="342839" indent="-342839" defTabSz="913916">
              <a:buNone/>
              <a:defRPr/>
            </a:pPr>
            <a:r>
              <a:rPr lang="en-US" sz="2400" dirty="0"/>
              <a:t>	All emissions related to the internal functioning (energy of building, transportation of people </a:t>
            </a:r>
            <a:r>
              <a:rPr lang="en-US" sz="2400" dirty="0" err="1"/>
              <a:t>tc</a:t>
            </a:r>
            <a:r>
              <a:rPr lang="en-US" sz="2400" dirty="0"/>
              <a:t>..), and all emissions related to their official competencies such as transportation, schools, roads building and maintenance </a:t>
            </a:r>
            <a:r>
              <a:rPr lang="en-US" sz="2400" dirty="0" err="1"/>
              <a:t>etc</a:t>
            </a:r>
            <a:r>
              <a:rPr lang="en-US" sz="2400" dirty="0"/>
              <a:t>…</a:t>
            </a:r>
          </a:p>
        </p:txBody>
      </p:sp>
    </p:spTree>
    <p:custDataLst>
      <p:tags r:id="rId1"/>
    </p:custDataLst>
    <p:extLst>
      <p:ext uri="{BB962C8B-B14F-4D97-AF65-F5344CB8AC3E}">
        <p14:creationId xmlns:p14="http://schemas.microsoft.com/office/powerpoint/2010/main" val="74665922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p:txBody>
          <a:bodyPr anchor="t">
            <a:normAutofit fontScale="90000"/>
          </a:bodyPr>
          <a:lstStyle/>
          <a:p>
            <a:pPr eaLnBrk="1" hangingPunct="1"/>
            <a:r>
              <a:rPr lang="en-US" altLang="fr-FR" dirty="0"/>
              <a:t>Conclusion</a:t>
            </a:r>
          </a:p>
        </p:txBody>
      </p:sp>
      <p:sp>
        <p:nvSpPr>
          <p:cNvPr id="20483" name="Espace réservé du contenu 2"/>
          <p:cNvSpPr>
            <a:spLocks noGrp="1"/>
          </p:cNvSpPr>
          <p:nvPr>
            <p:ph idx="1"/>
          </p:nvPr>
        </p:nvSpPr>
        <p:spPr/>
        <p:txBody>
          <a:bodyPr rtlCol="0">
            <a:normAutofit/>
          </a:bodyPr>
          <a:lstStyle/>
          <a:p>
            <a:pPr marL="342839" indent="-342839" defTabSz="913916">
              <a:defRPr/>
            </a:pPr>
            <a:r>
              <a:rPr lang="en-US" dirty="0"/>
              <a:t>When defining a large perimeter, the objective is not to add emission sources for fun. With a larger perimeter and number of emission sources, we can identify a larger number of potential risks and opportunities, and therefore, a larger number of possible actions. </a:t>
            </a:r>
            <a:endParaRPr lang="en-US" dirty="0">
              <a:solidFill>
                <a:srgbClr val="FF6600"/>
              </a:solidFill>
            </a:endParaRPr>
          </a:p>
          <a:p>
            <a:pPr marL="342839" indent="-342839" defTabSz="913916">
              <a:defRPr/>
            </a:pPr>
            <a:endParaRPr lang="en-US" dirty="0">
              <a:solidFill>
                <a:srgbClr val="FF6600"/>
              </a:solidFill>
            </a:endParaRPr>
          </a:p>
          <a:p>
            <a:pPr marL="342839" indent="-342839" defTabSz="913916">
              <a:defRPr/>
            </a:pPr>
            <a:r>
              <a:rPr lang="en-US" dirty="0"/>
              <a:t>We systematically consider both the </a:t>
            </a:r>
            <a:r>
              <a:rPr lang="en-US" b="1" dirty="0">
                <a:solidFill>
                  <a:srgbClr val="FF6600"/>
                </a:solidFill>
                <a:effectLst>
                  <a:outerShdw blurRad="38100" dist="38100" dir="2700000" algn="tl">
                    <a:srgbClr val="C0C0C0"/>
                  </a:outerShdw>
                </a:effectLst>
              </a:rPr>
              <a:t>responsibility, and the dependency </a:t>
            </a:r>
            <a:r>
              <a:rPr lang="en-US" dirty="0"/>
              <a:t>notions.</a:t>
            </a:r>
            <a:endParaRPr lang="en-US" b="1" dirty="0">
              <a:solidFill>
                <a:srgbClr val="FF6600"/>
              </a:solidFill>
              <a:effectLst>
                <a:outerShdw blurRad="38100" dist="38100" dir="2700000" algn="tl">
                  <a:srgbClr val="C0C0C0"/>
                </a:outerShdw>
              </a:effectLst>
            </a:endParaRPr>
          </a:p>
          <a:p>
            <a:pPr marL="342839" indent="-342839" defTabSz="913916">
              <a:defRPr/>
            </a:pPr>
            <a:endParaRPr lang="en-US" b="1" dirty="0">
              <a:solidFill>
                <a:srgbClr val="FF6600"/>
              </a:solidFill>
              <a:effectLst>
                <a:outerShdw blurRad="38100" dist="38100" dir="2700000" algn="tl">
                  <a:srgbClr val="C0C0C0"/>
                </a:outerShdw>
              </a:effectLst>
            </a:endParaRPr>
          </a:p>
          <a:p>
            <a:pPr marL="342839" indent="-342839" defTabSz="913916">
              <a:defRPr/>
            </a:pPr>
            <a:r>
              <a:rPr lang="en-US" dirty="0"/>
              <a:t>In addition, the perimeter definition strongly depend upon the final objectives, as well as the level of detail. Both will define time and resources needed. </a:t>
            </a:r>
          </a:p>
        </p:txBody>
      </p:sp>
    </p:spTree>
    <p:custDataLst>
      <p:tags r:id="rId1"/>
    </p:custDataLst>
    <p:extLst>
      <p:ext uri="{BB962C8B-B14F-4D97-AF65-F5344CB8AC3E}">
        <p14:creationId xmlns:p14="http://schemas.microsoft.com/office/powerpoint/2010/main" val="256921064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AME" val="Quel périmètre ?"/>
  <p:tag name="PXID" val="1"/>
  <p:tag name="SID" val="257"/>
</p:tagLst>
</file>

<file path=ppt/tags/tag2.xml><?xml version="1.0" encoding="utf-8"?>
<p:tagLst xmlns:a="http://schemas.openxmlformats.org/drawingml/2006/main" xmlns:r="http://schemas.openxmlformats.org/officeDocument/2006/relationships" xmlns:p="http://schemas.openxmlformats.org/presentationml/2006/main">
  <p:tag name="NAME" val="La détermination du périmètre : entreprises"/>
  <p:tag name="PXID" val="1"/>
  <p:tag name="SID" val="259"/>
</p:tagLst>
</file>

<file path=ppt/tags/tag3.xml><?xml version="1.0" encoding="utf-8"?>
<p:tagLst xmlns:a="http://schemas.openxmlformats.org/drawingml/2006/main" xmlns:r="http://schemas.openxmlformats.org/officeDocument/2006/relationships" xmlns:p="http://schemas.openxmlformats.org/presentationml/2006/main">
  <p:tag name="XCOPY" val="5.0"/>
  <p:tag name="SID" val="279"/>
  <p:tag name="PXID" val="1"/>
</p:tagLst>
</file>

<file path=ppt/tags/tag4.xml><?xml version="1.0" encoding="utf-8"?>
<p:tagLst xmlns:a="http://schemas.openxmlformats.org/drawingml/2006/main" xmlns:r="http://schemas.openxmlformats.org/officeDocument/2006/relationships" xmlns:p="http://schemas.openxmlformats.org/presentationml/2006/main">
  <p:tag name="NAME" val="Périmètre : la réponse aux exemples"/>
  <p:tag name="PXID" val="1"/>
  <p:tag name="SID" val="260"/>
</p:tagLst>
</file>

<file path=ppt/tags/tag5.xml><?xml version="1.0" encoding="utf-8"?>
<p:tagLst xmlns:a="http://schemas.openxmlformats.org/drawingml/2006/main" xmlns:r="http://schemas.openxmlformats.org/officeDocument/2006/relationships" xmlns:p="http://schemas.openxmlformats.org/presentationml/2006/main">
  <p:tag name="NAME" val="En conclusion"/>
  <p:tag name="PXID" val="1"/>
  <p:tag name="SID" val="266"/>
</p:tagLst>
</file>

<file path=ppt/theme/theme1.xml><?xml version="1.0" encoding="utf-8"?>
<a:theme xmlns:a="http://schemas.openxmlformats.org/drawingml/2006/main" name="Thème 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2333</TotalTime>
  <Words>909</Words>
  <Application>Microsoft Office PowerPoint</Application>
  <PresentationFormat>Personnalisé</PresentationFormat>
  <Paragraphs>101</Paragraphs>
  <Slides>7</Slides>
  <Notes>7</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Climfoot training session</vt:lpstr>
      <vt:lpstr>Which perimeter?</vt:lpstr>
      <vt:lpstr>The perimeter and the final objective</vt:lpstr>
      <vt:lpstr>The perimeter definition : internal use</vt:lpstr>
      <vt:lpstr>Cartography of flows</vt:lpstr>
      <vt:lpstr>The answers of examples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François KORNMANN</dc:creator>
  <cp:lastModifiedBy>SAOUT Claire</cp:lastModifiedBy>
  <cp:revision>50</cp:revision>
  <dcterms:created xsi:type="dcterms:W3CDTF">2016-04-08T10:25:25Z</dcterms:created>
  <dcterms:modified xsi:type="dcterms:W3CDTF">2016-05-09T13:43:51Z</dcterms:modified>
</cp:coreProperties>
</file>