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1" r:id="rId6"/>
    <p:sldId id="262"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7" d="100"/>
          <a:sy n="77"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BD631A-782C-4916-B32F-2B436E8BE097}" type="datetimeFigureOut">
              <a:rPr lang="fr-FR" smtClean="0"/>
              <a:t>09/03/2018</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6F15B-7434-4CFC-98B5-5C0DEF0BAA25}" type="slidenum">
              <a:rPr lang="fr-FR" smtClean="0"/>
              <a:t>‹N°›</a:t>
            </a:fld>
            <a:endParaRPr lang="fr-FR"/>
          </a:p>
        </p:txBody>
      </p:sp>
    </p:spTree>
    <p:extLst>
      <p:ext uri="{BB962C8B-B14F-4D97-AF65-F5344CB8AC3E}">
        <p14:creationId xmlns:p14="http://schemas.microsoft.com/office/powerpoint/2010/main" val="698101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NOUVEAU LOGO « BC </a:t>
            </a:r>
            <a:r>
              <a:rPr lang="fr-FR" dirty="0" err="1"/>
              <a:t>ClimFoot</a:t>
            </a:r>
            <a:r>
              <a:rPr lang="fr-FR" dirty="0"/>
              <a:t> » ? LOGO pour les formés de </a:t>
            </a:r>
            <a:r>
              <a:rPr lang="fr-FR" dirty="0" err="1"/>
              <a:t>ClimFoot</a:t>
            </a:r>
            <a:r>
              <a:rPr lang="fr-FR" dirty="0"/>
              <a:t> ?</a:t>
            </a:r>
          </a:p>
        </p:txBody>
      </p:sp>
      <p:sp>
        <p:nvSpPr>
          <p:cNvPr id="4" name="Espace réservé du numéro de diapositive 3"/>
          <p:cNvSpPr>
            <a:spLocks noGrp="1"/>
          </p:cNvSpPr>
          <p:nvPr>
            <p:ph type="sldNum" sz="quarter" idx="10"/>
          </p:nvPr>
        </p:nvSpPr>
        <p:spPr/>
        <p:txBody>
          <a:bodyPr/>
          <a:lstStyle/>
          <a:p>
            <a:fld id="{AA95D417-6BED-48B9-A840-47B261E99191}" type="slidenum">
              <a:rPr lang="fr-FR" smtClean="0"/>
              <a:t>5</a:t>
            </a:fld>
            <a:endParaRPr lang="fr-FR"/>
          </a:p>
        </p:txBody>
      </p:sp>
    </p:spTree>
    <p:extLst>
      <p:ext uri="{BB962C8B-B14F-4D97-AF65-F5344CB8AC3E}">
        <p14:creationId xmlns:p14="http://schemas.microsoft.com/office/powerpoint/2010/main" val="2690369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NOUVEAU LOGO « BC </a:t>
            </a:r>
            <a:r>
              <a:rPr lang="fr-FR" dirty="0" err="1"/>
              <a:t>ClimFoot</a:t>
            </a:r>
            <a:r>
              <a:rPr lang="fr-FR" dirty="0"/>
              <a:t> » ? LOGO pour les formés de </a:t>
            </a:r>
            <a:r>
              <a:rPr lang="fr-FR" dirty="0" err="1"/>
              <a:t>ClimFoot</a:t>
            </a:r>
            <a:r>
              <a:rPr lang="fr-FR" dirty="0"/>
              <a:t> ?</a:t>
            </a:r>
          </a:p>
        </p:txBody>
      </p:sp>
      <p:sp>
        <p:nvSpPr>
          <p:cNvPr id="4" name="Espace réservé du numéro de diapositive 3"/>
          <p:cNvSpPr>
            <a:spLocks noGrp="1"/>
          </p:cNvSpPr>
          <p:nvPr>
            <p:ph type="sldNum" sz="quarter" idx="10"/>
          </p:nvPr>
        </p:nvSpPr>
        <p:spPr/>
        <p:txBody>
          <a:bodyPr/>
          <a:lstStyle/>
          <a:p>
            <a:fld id="{AA95D417-6BED-48B9-A840-47B261E99191}" type="slidenum">
              <a:rPr lang="fr-FR" smtClean="0"/>
              <a:t>6</a:t>
            </a:fld>
            <a:endParaRPr lang="fr-FR"/>
          </a:p>
        </p:txBody>
      </p:sp>
    </p:spTree>
    <p:extLst>
      <p:ext uri="{BB962C8B-B14F-4D97-AF65-F5344CB8AC3E}">
        <p14:creationId xmlns:p14="http://schemas.microsoft.com/office/powerpoint/2010/main" val="3303882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3862131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700788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797596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863607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984044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604D759-9DB5-433A-90BE-B248A93DFC7E}" type="datetimeFigureOut">
              <a:rPr lang="fr-FR" smtClean="0"/>
              <a:t>09/03/2018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1268873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604D759-9DB5-433A-90BE-B248A93DFC7E}" type="datetimeFigureOut">
              <a:rPr lang="fr-FR" smtClean="0"/>
              <a:t>09/03/2018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508145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604D759-9DB5-433A-90BE-B248A93DFC7E}" type="datetimeFigureOut">
              <a:rPr lang="fr-FR" smtClean="0"/>
              <a:t>09/03/2018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2881466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04D759-9DB5-433A-90BE-B248A93DFC7E}" type="datetimeFigureOut">
              <a:rPr lang="fr-FR" smtClean="0"/>
              <a:t>09/03/2018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942533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604D759-9DB5-433A-90BE-B248A93DFC7E}" type="datetimeFigureOut">
              <a:rPr lang="fr-FR" smtClean="0"/>
              <a:t>09/03/2018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6867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604D759-9DB5-433A-90BE-B248A93DFC7E}" type="datetimeFigureOut">
              <a:rPr lang="fr-FR" smtClean="0"/>
              <a:t>09/03/2018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0456EAF-B4D3-4259-BFC5-219215304209}" type="slidenum">
              <a:rPr lang="fr-FR" smtClean="0"/>
              <a:t>‹N°›</a:t>
            </a:fld>
            <a:endParaRPr lang="fr-FR"/>
          </a:p>
        </p:txBody>
      </p:sp>
    </p:spTree>
    <p:extLst>
      <p:ext uri="{BB962C8B-B14F-4D97-AF65-F5344CB8AC3E}">
        <p14:creationId xmlns:p14="http://schemas.microsoft.com/office/powerpoint/2010/main" val="1393058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4D759-9DB5-433A-90BE-B248A93DFC7E}" type="datetimeFigureOut">
              <a:rPr lang="fr-FR" smtClean="0"/>
              <a:t>09/03/2018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56EAF-B4D3-4259-BFC5-219215304209}" type="slidenum">
              <a:rPr lang="fr-FR" smtClean="0"/>
              <a:t>‹N°›</a:t>
            </a:fld>
            <a:endParaRPr lang="fr-FR"/>
          </a:p>
        </p:txBody>
      </p:sp>
    </p:spTree>
    <p:extLst>
      <p:ext uri="{BB962C8B-B14F-4D97-AF65-F5344CB8AC3E}">
        <p14:creationId xmlns:p14="http://schemas.microsoft.com/office/powerpoint/2010/main" val="2297484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spc="-1">
                <a:solidFill>
                  <a:srgbClr val="000000"/>
                </a:solidFill>
                <a:uFill>
                  <a:solidFill>
                    <a:srgbClr val="FFFFFF"/>
                  </a:solidFill>
                </a:uFill>
              </a:rPr>
              <a:t>Clim’Foot Project</a:t>
            </a:r>
            <a:r>
              <a:rPr lang="en-GB" sz="1800" b="0" strike="noStrike" spc="-1">
                <a:solidFill>
                  <a:srgbClr val="000000"/>
                </a:solidFill>
                <a:uFill>
                  <a:solidFill>
                    <a:srgbClr val="FFFFFF"/>
                  </a:solidFill>
                </a:uFill>
                <a:latin typeface="Calibri"/>
              </a:rPr>
              <a:t/>
            </a:r>
            <a:br>
              <a:rPr lang="en-GB" sz="1800" b="0" strike="noStrike" spc="-1">
                <a:solidFill>
                  <a:srgbClr val="000000"/>
                </a:solidFill>
                <a:uFill>
                  <a:solidFill>
                    <a:srgbClr val="FFFFFF"/>
                  </a:solidFill>
                </a:uFill>
                <a:latin typeface="Calibri"/>
              </a:rPr>
            </a:br>
            <a:endParaRPr lang="en-GB"/>
          </a:p>
        </p:txBody>
      </p:sp>
      <p:sp>
        <p:nvSpPr>
          <p:cNvPr id="3" name="Sous-titre 2"/>
          <p:cNvSpPr>
            <a:spLocks noGrp="1"/>
          </p:cNvSpPr>
          <p:nvPr>
            <p:ph type="subTitle" idx="1"/>
          </p:nvPr>
        </p:nvSpPr>
        <p:spPr/>
        <p:txBody>
          <a:bodyPr/>
          <a:lstStyle/>
          <a:p>
            <a:r>
              <a:rPr lang="en-GB" spc="-1">
                <a:solidFill>
                  <a:srgbClr val="000000"/>
                </a:solidFill>
                <a:uFill>
                  <a:solidFill>
                    <a:srgbClr val="FFFFFF"/>
                  </a:solidFill>
                </a:uFill>
              </a:rPr>
              <a:t>How to communicate about a Bilan Carbone® assessment</a:t>
            </a:r>
            <a:endParaRPr lang="en-GB" sz="3200" b="0" strike="noStrike" spc="-1">
              <a:solidFill>
                <a:srgbClr val="000000"/>
              </a:solidFill>
              <a:uFill>
                <a:solidFill>
                  <a:srgbClr val="FFFFFF"/>
                </a:solidFill>
              </a:uFill>
              <a:latin typeface="Arial"/>
            </a:endParaRPr>
          </a:p>
          <a:p>
            <a:endParaRPr lang="en-GB"/>
          </a:p>
        </p:txBody>
      </p:sp>
    </p:spTree>
    <p:extLst>
      <p:ext uri="{BB962C8B-B14F-4D97-AF65-F5344CB8AC3E}">
        <p14:creationId xmlns:p14="http://schemas.microsoft.com/office/powerpoint/2010/main" val="234413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741090" cy="773210"/>
          </a:xfrm>
        </p:spPr>
        <p:txBody>
          <a:bodyPr>
            <a:normAutofit/>
          </a:bodyPr>
          <a:lstStyle/>
          <a:p>
            <a:r>
              <a:rPr lang="en-GB" sz="4000" spc="-1">
                <a:solidFill>
                  <a:srgbClr val="000000"/>
                </a:solidFill>
                <a:uFill>
                  <a:solidFill>
                    <a:srgbClr val="FFFFFF"/>
                  </a:solidFill>
                </a:uFill>
              </a:rPr>
              <a:t>How to communicate the Clim’ Foot BC approach ?</a:t>
            </a:r>
            <a:endParaRPr lang="en-GB" sz="4000"/>
          </a:p>
        </p:txBody>
      </p:sp>
      <p:sp>
        <p:nvSpPr>
          <p:cNvPr id="3" name="Espace réservé du contenu 2"/>
          <p:cNvSpPr>
            <a:spLocks noGrp="1"/>
          </p:cNvSpPr>
          <p:nvPr>
            <p:ph idx="1"/>
          </p:nvPr>
        </p:nvSpPr>
        <p:spPr>
          <a:xfrm>
            <a:off x="838200" y="1138336"/>
            <a:ext cx="10515600" cy="5038627"/>
          </a:xfrm>
        </p:spPr>
        <p:txBody>
          <a:bodyPr>
            <a:normAutofit fontScale="92500" lnSpcReduction="20000"/>
          </a:bodyPr>
          <a:lstStyle/>
          <a:p>
            <a:r>
              <a:rPr lang="en-GB" sz="2400" dirty="0"/>
              <a:t>The main objective is to ensure that people have a clear understanding of what can and can’t be expected from a Bilan Carbone®. Among main points :</a:t>
            </a:r>
          </a:p>
          <a:p>
            <a:pPr lvl="1"/>
            <a:r>
              <a:rPr lang="en-GB" sz="2000" dirty="0"/>
              <a:t>A Bilan Carbone® assessment has 2 main goals : </a:t>
            </a:r>
          </a:p>
          <a:p>
            <a:pPr lvl="2"/>
            <a:r>
              <a:rPr lang="en-GB" sz="1600" dirty="0"/>
              <a:t>quantifying the GHG emissions of one organisation over (usually) one year, </a:t>
            </a:r>
          </a:p>
          <a:p>
            <a:pPr lvl="2"/>
            <a:r>
              <a:rPr lang="en-GB" sz="1600" dirty="0"/>
              <a:t>define and implement short, medium and long term actions to reduce these emissions.</a:t>
            </a:r>
          </a:p>
          <a:p>
            <a:pPr marL="914400" lvl="2" indent="0">
              <a:buNone/>
            </a:pPr>
            <a:r>
              <a:rPr lang="en-GB" sz="1600" dirty="0"/>
              <a:t>But it can also provide quantitative results for reporting purposes. Before starting the assessment, make sure the final objective(s) is well defined.</a:t>
            </a:r>
          </a:p>
          <a:p>
            <a:pPr lvl="1"/>
            <a:r>
              <a:rPr lang="en-GB" sz="2000" dirty="0"/>
              <a:t>A Bilan Carbone® assessment, completely and properly made, provides an uncommon view on the organisation’s flows : energy, logistics, products/services, people. It helps identifying risks and opportunities for the organisation, primarily related to energy and climate change challenges. It also provides quantitative results in line with ISO and GHG-Protocol standards.</a:t>
            </a:r>
          </a:p>
          <a:p>
            <a:pPr lvl="1"/>
            <a:r>
              <a:rPr lang="en-GB" sz="2000" dirty="0"/>
              <a:t>A GHG assessment strategy with the Bilan Carbone® method and tools is a medium term approach. Therefore, the first one will not be exhaustive, neither very detailed or precise. The first one is a relatively blurred picture. The following annual updates will improve the focus.</a:t>
            </a:r>
          </a:p>
          <a:p>
            <a:pPr lvl="1"/>
            <a:r>
              <a:rPr lang="en-GB" sz="2000" dirty="0"/>
              <a:t>The perimeter of the assessment generates lots of discussions and misunderstanding generally related to the fact that people want to assess what they consider being “responsible for” i.e. most of the “Direct” emissions. Make sure to clarify this question at the very beginning of the assessment. </a:t>
            </a:r>
          </a:p>
          <a:p>
            <a:pPr lvl="1"/>
            <a:r>
              <a:rPr lang="en-GB" sz="2000" dirty="0"/>
              <a:t>It also important to remind that a </a:t>
            </a:r>
            <a:r>
              <a:rPr lang="en-GB" sz="2000" dirty="0" err="1"/>
              <a:t>Clim</a:t>
            </a:r>
            <a:r>
              <a:rPr lang="en-GB" sz="2000" dirty="0"/>
              <a:t>’ Foot BC assessment is a mono criteria analysis focusing on carbon emissions only. It will not address other environmental or societal impacts.</a:t>
            </a:r>
            <a:endParaRPr lang="en-GB" sz="2400" dirty="0"/>
          </a:p>
          <a:p>
            <a:endParaRPr lang="en-GB" sz="2400" dirty="0"/>
          </a:p>
        </p:txBody>
      </p:sp>
    </p:spTree>
    <p:extLst>
      <p:ext uri="{BB962C8B-B14F-4D97-AF65-F5344CB8AC3E}">
        <p14:creationId xmlns:p14="http://schemas.microsoft.com/office/powerpoint/2010/main" val="394201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745218"/>
          </a:xfrm>
        </p:spPr>
        <p:txBody>
          <a:bodyPr>
            <a:normAutofit/>
          </a:bodyPr>
          <a:lstStyle/>
          <a:p>
            <a:r>
              <a:rPr lang="en-GB" sz="3200"/>
              <a:t>How/What should you communicate after the assessment ?</a:t>
            </a:r>
          </a:p>
        </p:txBody>
      </p:sp>
      <p:sp>
        <p:nvSpPr>
          <p:cNvPr id="3" name="Espace réservé du contenu 2"/>
          <p:cNvSpPr>
            <a:spLocks noGrp="1"/>
          </p:cNvSpPr>
          <p:nvPr>
            <p:ph idx="1"/>
          </p:nvPr>
        </p:nvSpPr>
        <p:spPr>
          <a:xfrm>
            <a:off x="838200" y="1492898"/>
            <a:ext cx="10515600" cy="5159829"/>
          </a:xfrm>
        </p:spPr>
        <p:txBody>
          <a:bodyPr>
            <a:normAutofit fontScale="62500" lnSpcReduction="20000"/>
          </a:bodyPr>
          <a:lstStyle/>
          <a:p>
            <a:r>
              <a:rPr lang="en-GB" dirty="0"/>
              <a:t>Before any communication action, make sure that the « Why » communicating on the </a:t>
            </a:r>
            <a:r>
              <a:rPr lang="en-GB" dirty="0" err="1"/>
              <a:t>Clim</a:t>
            </a:r>
            <a:r>
              <a:rPr lang="en-GB" dirty="0"/>
              <a:t>’ Foot BC assessment is clear, and anticipate potential positive/negative consequences, as communication about GHG emissions is a complex subject with a lot of misunderstandings.</a:t>
            </a:r>
          </a:p>
          <a:p>
            <a:r>
              <a:rPr lang="en-GB" dirty="0"/>
              <a:t>Communication content should cover the following topics :</a:t>
            </a:r>
          </a:p>
          <a:p>
            <a:pPr lvl="1"/>
            <a:r>
              <a:rPr lang="en-GB" u="sng" dirty="0"/>
              <a:t>Use data that can be understood </a:t>
            </a:r>
            <a:r>
              <a:rPr lang="en-GB" dirty="0"/>
              <a:t>: primarily focus on main activity data (with ratios) and mention related CO</a:t>
            </a:r>
            <a:r>
              <a:rPr lang="en-GB" baseline="-25000" dirty="0"/>
              <a:t>2</a:t>
            </a:r>
            <a:r>
              <a:rPr lang="en-GB" dirty="0"/>
              <a:t>e results as a consequence. Keep in mind that nobody knows what a ton of CO</a:t>
            </a:r>
            <a:r>
              <a:rPr lang="en-GB" baseline="-25000" dirty="0"/>
              <a:t>2</a:t>
            </a:r>
            <a:r>
              <a:rPr lang="en-GB" dirty="0"/>
              <a:t>e represents.  </a:t>
            </a:r>
          </a:p>
          <a:p>
            <a:pPr lvl="1"/>
            <a:r>
              <a:rPr lang="en-GB" u="sng" dirty="0"/>
              <a:t>Avoid precise data </a:t>
            </a:r>
            <a:r>
              <a:rPr lang="en-GB" dirty="0"/>
              <a:t>: CO</a:t>
            </a:r>
            <a:r>
              <a:rPr lang="en-GB" baseline="-25000" dirty="0"/>
              <a:t>2</a:t>
            </a:r>
            <a:r>
              <a:rPr lang="en-GB" dirty="0"/>
              <a:t>e results must always be rounded, because of the uncertainty which will be between 15 and 30%.</a:t>
            </a:r>
          </a:p>
          <a:p>
            <a:pPr lvl="1"/>
            <a:r>
              <a:rPr lang="en-GB" u="sng" dirty="0"/>
              <a:t>Responsibility</a:t>
            </a:r>
            <a:r>
              <a:rPr lang="en-GB" dirty="0"/>
              <a:t> : No one within the organisation is officially « responsible » for the emissions. Emissions are the « normal » consequences of what is the core activity of the organisation, and the way it is organised. The main goals is to identify who best positioned to implement emission reduction actions, and the energy and climate challenges will be integrated in the organisation’s strategy.</a:t>
            </a:r>
          </a:p>
          <a:p>
            <a:pPr lvl="1"/>
            <a:r>
              <a:rPr lang="en-GB" u="sng" dirty="0"/>
              <a:t>Don’t try to compare with others </a:t>
            </a:r>
            <a:r>
              <a:rPr lang="en-GB" dirty="0"/>
              <a:t>: Comparison of results with one or more « similar » external organisations is very </a:t>
            </a:r>
            <a:r>
              <a:rPr lang="en-GB" dirty="0" err="1"/>
              <a:t>very</a:t>
            </a:r>
            <a:r>
              <a:rPr lang="en-GB" dirty="0"/>
              <a:t> risky. There is no guarantee that the other assessment is done the same way, with the same assumptions, and the same methodological choices.</a:t>
            </a:r>
          </a:p>
          <a:p>
            <a:pPr lvl="1"/>
            <a:r>
              <a:rPr lang="en-GB" u="sng" dirty="0"/>
              <a:t>No good results </a:t>
            </a:r>
            <a:r>
              <a:rPr lang="en-GB" dirty="0"/>
              <a:t>: There is no « good » Bilan Carbone® at least in EU countries, since all emissions have to be divided by 3 to 5 within the next 40 years. Reminder : EU countries committed to the 2030 target of reducing GHG emissions by 40% by 2030, and to divide them by 4 by 2050. </a:t>
            </a:r>
          </a:p>
          <a:p>
            <a:pPr lvl="1"/>
            <a:r>
              <a:rPr lang="en-GB" u="sng" dirty="0"/>
              <a:t>No partial communication</a:t>
            </a:r>
            <a:r>
              <a:rPr lang="en-GB" dirty="0"/>
              <a:t> : Don’t communicate only on one part of the activity (usually the less emissive one), since sooner or later one of your stakeholder will be back to you highlighting the fact you did not communicate on the most important parts. It’s better no communicating at all, than on one part of the activity only.</a:t>
            </a:r>
          </a:p>
          <a:p>
            <a:pPr lvl="1"/>
            <a:r>
              <a:rPr lang="en-GB" u="sng" dirty="0"/>
              <a:t>Focus on the various dimensions </a:t>
            </a:r>
            <a:r>
              <a:rPr lang="en-GB" dirty="0"/>
              <a:t>: A Bilan Carbone® highlights potential risks and opportunities for the organisation, related to energy and climate challenges. It’s both an « accounting » type of assessment and a strategic approach.</a:t>
            </a:r>
          </a:p>
          <a:p>
            <a:pPr lvl="1"/>
            <a:r>
              <a:rPr lang="en-GB" u="sng" dirty="0"/>
              <a:t>Focus on actions and progress plan </a:t>
            </a:r>
            <a:r>
              <a:rPr lang="en-GB" dirty="0"/>
              <a:t>: Actions identified quantified to be implemented in the short and medium term (see next slide).</a:t>
            </a:r>
          </a:p>
        </p:txBody>
      </p:sp>
    </p:spTree>
    <p:extLst>
      <p:ext uri="{BB962C8B-B14F-4D97-AF65-F5344CB8AC3E}">
        <p14:creationId xmlns:p14="http://schemas.microsoft.com/office/powerpoint/2010/main" val="354249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How to present our action plan ?</a:t>
            </a:r>
          </a:p>
        </p:txBody>
      </p:sp>
      <p:sp>
        <p:nvSpPr>
          <p:cNvPr id="3" name="Espace réservé du contenu 2"/>
          <p:cNvSpPr>
            <a:spLocks noGrp="1"/>
          </p:cNvSpPr>
          <p:nvPr>
            <p:ph idx="1"/>
          </p:nvPr>
        </p:nvSpPr>
        <p:spPr>
          <a:xfrm>
            <a:off x="838200" y="1825625"/>
            <a:ext cx="10862388" cy="4351338"/>
          </a:xfrm>
        </p:spPr>
        <p:txBody>
          <a:bodyPr>
            <a:normAutofit fontScale="70000" lnSpcReduction="20000"/>
          </a:bodyPr>
          <a:lstStyle/>
          <a:p>
            <a:r>
              <a:rPr lang="en-GB" dirty="0"/>
              <a:t>Group actions into main categories : « quick wins », preferred, strategic. People will better understand what your organisation is planning to implement.</a:t>
            </a:r>
          </a:p>
          <a:p>
            <a:r>
              <a:rPr lang="en-GB" dirty="0"/>
              <a:t>Keep very precise actions only : no generic sentences such as « improve energy efficiency of buildings » or « replace cars by low carbon vehicles ».</a:t>
            </a:r>
          </a:p>
          <a:p>
            <a:r>
              <a:rPr lang="en-GB" dirty="0"/>
              <a:t>Action “</a:t>
            </a:r>
            <a:r>
              <a:rPr lang="en-GB" dirty="0" err="1"/>
              <a:t>catalog</a:t>
            </a:r>
            <a:r>
              <a:rPr lang="en-GB" dirty="0"/>
              <a:t>” might be interesting as a support to identify actions, however each organisation is specific, and only specifically defined actions will generate the best reductions.</a:t>
            </a:r>
          </a:p>
          <a:p>
            <a:r>
              <a:rPr lang="en-GB" dirty="0"/>
              <a:t>Quantify your actions both from a CO</a:t>
            </a:r>
            <a:r>
              <a:rPr lang="en-GB" baseline="-25000" dirty="0"/>
              <a:t>2</a:t>
            </a:r>
            <a:r>
              <a:rPr lang="en-GB" dirty="0"/>
              <a:t>e standpoint and from a financial one as much as possible (exclusively for internal communication). Quantification can be made using the ADEME methodology to ensure an extensive and well structured calculation.</a:t>
            </a:r>
          </a:p>
          <a:p>
            <a:r>
              <a:rPr lang="en-GB" dirty="0"/>
              <a:t>Avoid action plans having only « small actions », and no action on the core activity. </a:t>
            </a:r>
          </a:p>
          <a:p>
            <a:r>
              <a:rPr lang="en-GB" dirty="0"/>
              <a:t>Reminder : </a:t>
            </a:r>
            <a:r>
              <a:rPr lang="en-GB" dirty="0" err="1"/>
              <a:t>Clim</a:t>
            </a:r>
            <a:r>
              <a:rPr lang="en-GB" dirty="0"/>
              <a:t>’ Foot BC assessment is mono criteria. Be careful about communicating only on carbon benefit of actions, as some of them might have other environmental or societal impacts that could be considered as more important.</a:t>
            </a:r>
          </a:p>
          <a:p>
            <a:r>
              <a:rPr lang="en-GB" dirty="0"/>
              <a:t>Reminder : carbon offset investments should not be part of your Bilan Carbone® action plan, and they will not reduce your emissions.</a:t>
            </a:r>
          </a:p>
        </p:txBody>
      </p:sp>
    </p:spTree>
    <p:extLst>
      <p:ext uri="{BB962C8B-B14F-4D97-AF65-F5344CB8AC3E}">
        <p14:creationId xmlns:p14="http://schemas.microsoft.com/office/powerpoint/2010/main" val="103816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nSpc>
                <a:spcPct val="90000"/>
              </a:lnSpc>
            </a:pPr>
            <a:r>
              <a:rPr lang="fr-FR" sz="4000" b="0" strike="noStrike" spc="-1">
                <a:solidFill>
                  <a:srgbClr val="000000"/>
                </a:solidFill>
                <a:uFill>
                  <a:solidFill>
                    <a:srgbClr val="FFFFFF"/>
                  </a:solidFill>
                </a:uFill>
                <a:latin typeface="Calibri Light"/>
              </a:rPr>
              <a:t>How to communicate after the assessment ?</a:t>
            </a:r>
            <a:endParaRPr lang="fr-FR" sz="1800" b="0" strike="noStrike" spc="-1">
              <a:solidFill>
                <a:srgbClr val="000000"/>
              </a:solidFill>
              <a:uFill>
                <a:solidFill>
                  <a:srgbClr val="FFFFFF"/>
                </a:solidFill>
              </a:uFill>
              <a:latin typeface="Calibri"/>
            </a:endParaRPr>
          </a:p>
        </p:txBody>
      </p:sp>
      <p:sp>
        <p:nvSpPr>
          <p:cNvPr id="85" name="TextShape 2"/>
          <p:cNvSpPr txBox="1"/>
          <p:nvPr/>
        </p:nvSpPr>
        <p:spPr>
          <a:xfrm>
            <a:off x="838080" y="1964902"/>
            <a:ext cx="10515240" cy="4598131"/>
          </a:xfrm>
          <a:prstGeom prst="rect">
            <a:avLst/>
          </a:prstGeom>
          <a:noFill/>
          <a:ln>
            <a:noFill/>
          </a:ln>
        </p:spPr>
        <p:txBody>
          <a:bodyPr>
            <a:normAutofit fontScale="62500" lnSpcReduction="20000"/>
          </a:bodyPr>
          <a:lstStyle/>
          <a:p>
            <a:pPr marL="228600" indent="-228240">
              <a:lnSpc>
                <a:spcPct val="9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Respect of the logos in the “Bilan Carbone® Clim’Foot” tools</a:t>
            </a:r>
            <a:endParaRPr lang="en-GB" sz="2800" b="0" strike="noStrike" spc="-1" dirty="0">
              <a:solidFill>
                <a:srgbClr val="000000"/>
              </a:solidFill>
              <a:highlight>
                <a:srgbClr val="FFFF00"/>
              </a:highlight>
              <a:uFill>
                <a:solidFill>
                  <a:srgbClr val="FFFFFF"/>
                </a:solidFill>
              </a:uFill>
              <a:latin typeface="Calibri"/>
            </a:endParaRPr>
          </a:p>
          <a:p>
            <a:pPr marL="228600" indent="-228240" algn="just">
              <a:lnSpc>
                <a:spcPct val="10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Mention of the ABC and the methodology “Bilan Carbone® </a:t>
            </a:r>
            <a:r>
              <a:rPr lang="en-GB" sz="2800" b="0" strike="noStrike" spc="-1" dirty="0" err="1">
                <a:solidFill>
                  <a:srgbClr val="000000"/>
                </a:solidFill>
                <a:uFill>
                  <a:solidFill>
                    <a:srgbClr val="FFFFFF"/>
                  </a:solidFill>
                </a:uFill>
                <a:latin typeface="Calibri"/>
              </a:rPr>
              <a:t>Clim’Foot</a:t>
            </a:r>
            <a:r>
              <a:rPr lang="en-GB" sz="2800" b="0" strike="noStrike" spc="-1" dirty="0">
                <a:solidFill>
                  <a:srgbClr val="000000"/>
                </a:solidFill>
                <a:uFill>
                  <a:solidFill>
                    <a:srgbClr val="FFFFFF"/>
                  </a:solidFill>
                </a:uFill>
                <a:latin typeface="Calibri"/>
              </a:rPr>
              <a:t>” when the results of the assessment are communicated</a:t>
            </a:r>
          </a:p>
          <a:p>
            <a:pPr marL="266700" indent="-266700">
              <a:lnSpc>
                <a:spcPct val="90000"/>
              </a:lnSpc>
              <a:spcBef>
                <a:spcPts val="1001"/>
              </a:spcBef>
              <a:buFont typeface="Arial" panose="020B0604020202020204" pitchFamily="34" charset="0"/>
              <a:buChar char="•"/>
            </a:pPr>
            <a:r>
              <a:rPr lang="en-GB" sz="2800" spc="-1" dirty="0">
                <a:solidFill>
                  <a:srgbClr val="000000"/>
                </a:solidFill>
                <a:uFill>
                  <a:solidFill>
                    <a:srgbClr val="FFFFFF"/>
                  </a:solidFill>
                </a:uFill>
                <a:latin typeface="Calibri"/>
              </a:rPr>
              <a:t>Sending a summary report to ABC upon completion of the assessment (cf. Contractual Licensing Agreement, 2.2). The ABC can help to communicate properly about the assessment once the ABC knows about it.</a:t>
            </a:r>
            <a:endParaRPr lang="en-GB" sz="2800" b="0" strike="noStrike" spc="-1" dirty="0">
              <a:solidFill>
                <a:srgbClr val="000000"/>
              </a:solidFill>
              <a:uFill>
                <a:solidFill>
                  <a:srgbClr val="FFFFFF"/>
                </a:solidFill>
              </a:uFill>
              <a:latin typeface="Calibri"/>
            </a:endParaRPr>
          </a:p>
          <a:p>
            <a:pPr marL="228600" indent="-228240" algn="just">
              <a:lnSpc>
                <a:spcPct val="100000"/>
              </a:lnSpc>
              <a:spcBef>
                <a:spcPts val="1001"/>
              </a:spcBef>
              <a:buClr>
                <a:srgbClr val="000000"/>
              </a:buClr>
              <a:buFont typeface="Arial"/>
              <a:buChar char="•"/>
            </a:pPr>
            <a:r>
              <a:rPr lang="en-GB" sz="2800" b="0" strike="noStrike" spc="-1" dirty="0">
                <a:solidFill>
                  <a:srgbClr val="000000"/>
                </a:solidFill>
                <a:uFill>
                  <a:solidFill>
                    <a:srgbClr val="FFFFFF"/>
                  </a:solidFill>
                </a:uFill>
                <a:latin typeface="Calibri"/>
              </a:rPr>
              <a:t>If questions about the ABC : </a:t>
            </a:r>
          </a:p>
          <a:p>
            <a:pPr marL="914760" lvl="1" indent="-457200" algn="just">
              <a:spcBef>
                <a:spcPts val="1001"/>
              </a:spcBef>
              <a:buClr>
                <a:srgbClr val="000000"/>
              </a:buClr>
              <a:buFont typeface="Courier New" panose="02070309020205020404" pitchFamily="49" charset="0"/>
              <a:buChar char="o"/>
            </a:pPr>
            <a:r>
              <a:rPr lang="en-GB" sz="2800" b="0" strike="noStrike" spc="-1" dirty="0">
                <a:solidFill>
                  <a:srgbClr val="000000"/>
                </a:solidFill>
                <a:uFill>
                  <a:solidFill>
                    <a:srgbClr val="FFFFFF"/>
                  </a:solidFill>
                </a:uFill>
                <a:latin typeface="Calibri"/>
              </a:rPr>
              <a:t>French </a:t>
            </a:r>
            <a:r>
              <a:rPr lang="en-GB" sz="2800" b="1" strike="noStrike" spc="-1" dirty="0">
                <a:solidFill>
                  <a:srgbClr val="000000"/>
                </a:solidFill>
                <a:uFill>
                  <a:solidFill>
                    <a:srgbClr val="FFFFFF"/>
                  </a:solidFill>
                </a:uFill>
                <a:latin typeface="Calibri"/>
              </a:rPr>
              <a:t>non- profit organization </a:t>
            </a:r>
            <a:r>
              <a:rPr lang="en-GB" sz="2800" b="0" strike="noStrike" spc="-1" dirty="0">
                <a:solidFill>
                  <a:srgbClr val="000000"/>
                </a:solidFill>
                <a:uFill>
                  <a:solidFill>
                    <a:srgbClr val="FFFFFF"/>
                  </a:solidFill>
                </a:uFill>
                <a:latin typeface="Calibri"/>
              </a:rPr>
              <a:t>mobilizing stakeholders in the field of GHG emission reduction</a:t>
            </a:r>
          </a:p>
          <a:p>
            <a:pPr marL="914760" lvl="1" indent="-457200" algn="just">
              <a:spcBef>
                <a:spcPts val="1001"/>
              </a:spcBef>
              <a:buClr>
                <a:srgbClr val="000000"/>
              </a:buClr>
              <a:buFont typeface="Courier New" panose="02070309020205020404" pitchFamily="49" charset="0"/>
              <a:buChar char="o"/>
            </a:pPr>
            <a:r>
              <a:rPr lang="en-GB" sz="2800" spc="-1" dirty="0">
                <a:solidFill>
                  <a:srgbClr val="000000"/>
                </a:solidFill>
                <a:uFill>
                  <a:solidFill>
                    <a:srgbClr val="FFFFFF"/>
                  </a:solidFill>
                </a:uFill>
                <a:latin typeface="Calibri"/>
              </a:rPr>
              <a:t>Elaboration and promotion of cutting-edge and pragmatic </a:t>
            </a:r>
            <a:r>
              <a:rPr lang="en-GB" sz="2800" b="1" spc="-1" dirty="0">
                <a:solidFill>
                  <a:srgbClr val="000000"/>
                </a:solidFill>
                <a:uFill>
                  <a:solidFill>
                    <a:srgbClr val="FFFFFF"/>
                  </a:solidFill>
                </a:uFill>
                <a:latin typeface="Calibri"/>
              </a:rPr>
              <a:t>methodological solutions to reduce GHG emissions</a:t>
            </a:r>
            <a:r>
              <a:rPr lang="en-GB" sz="2800" spc="-1" dirty="0">
                <a:solidFill>
                  <a:srgbClr val="000000"/>
                </a:solidFill>
                <a:uFill>
                  <a:solidFill>
                    <a:srgbClr val="FFFFFF"/>
                  </a:solidFill>
                </a:uFill>
                <a:latin typeface="Calibri"/>
              </a:rPr>
              <a:t>, in order to support transition towards a low-carbon society</a:t>
            </a:r>
          </a:p>
          <a:p>
            <a:pPr marL="914760" lvl="1" indent="-457200" algn="just">
              <a:spcBef>
                <a:spcPts val="1001"/>
              </a:spcBef>
              <a:buClr>
                <a:srgbClr val="000000"/>
              </a:buClr>
              <a:buFont typeface="Courier New" panose="02070309020205020404" pitchFamily="49" charset="0"/>
              <a:buChar char="o"/>
            </a:pPr>
            <a:r>
              <a:rPr lang="en-GB" sz="2800" b="0" strike="noStrike" spc="-1" dirty="0">
                <a:solidFill>
                  <a:srgbClr val="000000"/>
                </a:solidFill>
                <a:uFill>
                  <a:solidFill>
                    <a:srgbClr val="FFFFFF"/>
                  </a:solidFill>
                </a:uFill>
                <a:latin typeface="Calibri"/>
              </a:rPr>
              <a:t>Development and promotion of the GHG emissions diagnostic system called ”Bilan Carbone®”</a:t>
            </a:r>
            <a:endParaRPr lang="en-GB" sz="2800" spc="-1" dirty="0">
              <a:solidFill>
                <a:srgbClr val="000000"/>
              </a:solidFill>
              <a:uFill>
                <a:solidFill>
                  <a:srgbClr val="FFFFFF"/>
                </a:solidFill>
              </a:uFill>
              <a:latin typeface="Calibri"/>
            </a:endParaRPr>
          </a:p>
          <a:p>
            <a:pPr marL="457560" indent="-457200" algn="just">
              <a:spcBef>
                <a:spcPts val="1001"/>
              </a:spcBef>
              <a:buClr>
                <a:srgbClr val="000000"/>
              </a:buClr>
              <a:buFont typeface="Arial" panose="020B0604020202020204" pitchFamily="34" charset="0"/>
              <a:buChar char="•"/>
            </a:pPr>
            <a:r>
              <a:rPr lang="en-GB" sz="2800" b="0" strike="noStrike" spc="-1" dirty="0">
                <a:solidFill>
                  <a:srgbClr val="000000"/>
                </a:solidFill>
                <a:uFill>
                  <a:solidFill>
                    <a:srgbClr val="FFFFFF"/>
                  </a:solidFill>
                </a:uFill>
                <a:latin typeface="Calibri"/>
              </a:rPr>
              <a:t>The tools must not be given without the consent of the ABC (and the proper </a:t>
            </a:r>
            <a:r>
              <a:rPr lang="en-GB" sz="2800" spc="-1" dirty="0">
                <a:solidFill>
                  <a:srgbClr val="000000"/>
                </a:solidFill>
                <a:uFill>
                  <a:solidFill>
                    <a:srgbClr val="FFFFFF"/>
                  </a:solidFill>
                </a:uFill>
                <a:latin typeface="Calibri"/>
              </a:rPr>
              <a:t>training). The training materials must not be given without the consent of the ABC. If communication of the “Bilan Carbone </a:t>
            </a:r>
            <a:r>
              <a:rPr lang="en-GB" sz="2800" spc="-1" dirty="0" err="1">
                <a:solidFill>
                  <a:srgbClr val="000000"/>
                </a:solidFill>
                <a:uFill>
                  <a:solidFill>
                    <a:srgbClr val="FFFFFF"/>
                  </a:solidFill>
                </a:uFill>
                <a:latin typeface="Calibri"/>
              </a:rPr>
              <a:t>ClimFoot</a:t>
            </a:r>
            <a:r>
              <a:rPr lang="en-GB" sz="2800" spc="-1" dirty="0">
                <a:solidFill>
                  <a:srgbClr val="000000"/>
                </a:solidFill>
                <a:uFill>
                  <a:solidFill>
                    <a:srgbClr val="FFFFFF"/>
                  </a:solidFill>
                </a:uFill>
                <a:latin typeface="Calibri"/>
              </a:rPr>
              <a:t> Method” to third persons out of the Clim’Foot project (conferences, meetings, training sessions), the ABC should be informed.</a:t>
            </a:r>
            <a:endParaRPr lang="en-GB" sz="2800" b="0" strike="noStrike" spc="-1" dirty="0">
              <a:solidFill>
                <a:srgbClr val="000000"/>
              </a:solidFill>
              <a:uFill>
                <a:solidFill>
                  <a:srgbClr val="FFFFFF"/>
                </a:solidFill>
              </a:uFill>
              <a:latin typeface="Calibri"/>
            </a:endParaRPr>
          </a:p>
          <a:p>
            <a:pPr>
              <a:lnSpc>
                <a:spcPct val="90000"/>
              </a:lnSpc>
              <a:spcBef>
                <a:spcPts val="1001"/>
              </a:spcBef>
            </a:pPr>
            <a:endParaRPr lang="fr-FR" sz="2800" b="0" strike="noStrike" spc="-1" dirty="0">
              <a:solidFill>
                <a:srgbClr val="000000"/>
              </a:solidFill>
              <a:uFill>
                <a:solidFill>
                  <a:srgbClr val="FFFFFF"/>
                </a:solidFill>
              </a:uFill>
              <a:latin typeface="Calibri"/>
            </a:endParaRPr>
          </a:p>
        </p:txBody>
      </p:sp>
      <p:grpSp>
        <p:nvGrpSpPr>
          <p:cNvPr id="6" name="Groupe 5"/>
          <p:cNvGrpSpPr/>
          <p:nvPr/>
        </p:nvGrpSpPr>
        <p:grpSpPr>
          <a:xfrm>
            <a:off x="2251265" y="1254717"/>
            <a:ext cx="7689470" cy="710185"/>
            <a:chOff x="1814098" y="1626192"/>
            <a:chExt cx="7689470" cy="710185"/>
          </a:xfrm>
        </p:grpSpPr>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3451" y="1658196"/>
              <a:ext cx="2420117" cy="646177"/>
            </a:xfrm>
            <a:prstGeom prst="rect">
              <a:avLst/>
            </a:prstGeom>
          </p:spPr>
        </p:pic>
        <p:pic>
          <p:nvPicPr>
            <p:cNvPr id="5" name="Imag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4098" y="1626192"/>
              <a:ext cx="2221997" cy="710185"/>
            </a:xfrm>
            <a:prstGeom prst="rect">
              <a:avLst/>
            </a:prstGeom>
          </p:spPr>
        </p:pic>
      </p:grpSp>
    </p:spTree>
    <p:extLst>
      <p:ext uri="{BB962C8B-B14F-4D97-AF65-F5344CB8AC3E}">
        <p14:creationId xmlns:p14="http://schemas.microsoft.com/office/powerpoint/2010/main" val="283458764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nSpc>
                <a:spcPct val="90000"/>
              </a:lnSpc>
            </a:pPr>
            <a:r>
              <a:rPr lang="en-GB" sz="4000" b="0" strike="noStrike" spc="-1">
                <a:solidFill>
                  <a:srgbClr val="000000"/>
                </a:solidFill>
                <a:uFill>
                  <a:solidFill>
                    <a:srgbClr val="FFFFFF"/>
                  </a:solidFill>
                </a:uFill>
                <a:latin typeface="Calibri Light"/>
              </a:rPr>
              <a:t>How to present Bilan Carbone® ?</a:t>
            </a:r>
            <a:endParaRPr lang="en-GB" sz="1800" b="0" strike="noStrike" spc="-1">
              <a:solidFill>
                <a:srgbClr val="000000"/>
              </a:solidFill>
              <a:uFill>
                <a:solidFill>
                  <a:srgbClr val="FFFFFF"/>
                </a:solidFill>
              </a:uFill>
              <a:latin typeface="Calibri"/>
            </a:endParaRPr>
          </a:p>
        </p:txBody>
      </p:sp>
      <p:sp>
        <p:nvSpPr>
          <p:cNvPr id="85" name="TextShape 2"/>
          <p:cNvSpPr txBox="1"/>
          <p:nvPr/>
        </p:nvSpPr>
        <p:spPr>
          <a:xfrm>
            <a:off x="838080" y="1464906"/>
            <a:ext cx="10515240" cy="5098127"/>
          </a:xfrm>
          <a:prstGeom prst="rect">
            <a:avLst/>
          </a:prstGeom>
          <a:noFill/>
          <a:ln>
            <a:noFill/>
          </a:ln>
        </p:spPr>
        <p:txBody>
          <a:bodyPr>
            <a:normAutofit fontScale="85000" lnSpcReduction="20000"/>
          </a:bodyPr>
          <a:lstStyle/>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a leading edge methodology + calculations tools support organisation implementing a GHG accounting and management strategy.</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Developed in France in 2002-2003, the BC can be used almost as such anywhere in European countries, and in any other country if proper emission factors are added. </a:t>
            </a:r>
          </a:p>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fully compatible with all leading market standards for GHG emissions reporting such as GHG Protocol, ISO 14064/69, and soon with CDP.</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BC  calculators are fully open and transparent. No “black box” calculation. Calculations are fully traceable.</a:t>
            </a:r>
          </a:p>
          <a:p>
            <a:pPr marL="457200" indent="-457200">
              <a:lnSpc>
                <a:spcPct val="90000"/>
              </a:lnSpc>
              <a:spcBef>
                <a:spcPts val="1001"/>
              </a:spcBef>
              <a:buFontTx/>
              <a:buChar char="-"/>
            </a:pPr>
            <a:r>
              <a:rPr lang="en-GB" sz="2800" b="0" strike="noStrike" spc="-1" dirty="0">
                <a:solidFill>
                  <a:srgbClr val="000000"/>
                </a:solidFill>
                <a:uFill>
                  <a:solidFill>
                    <a:srgbClr val="FFFFFF"/>
                  </a:solidFill>
                </a:uFill>
                <a:latin typeface="Calibri"/>
              </a:rPr>
              <a:t>BC is constantly evolving with new emission factors, new functionalities and new tools. Starting in 2002 with version 1, BC is now with V7.6 and V8 is expected by the end of 2017.</a:t>
            </a:r>
          </a:p>
          <a:p>
            <a:pPr marL="457200" indent="-457200">
              <a:lnSpc>
                <a:spcPct val="90000"/>
              </a:lnSpc>
              <a:spcBef>
                <a:spcPts val="1001"/>
              </a:spcBef>
              <a:buFontTx/>
              <a:buChar char="-"/>
            </a:pPr>
            <a:r>
              <a:rPr lang="en-GB" sz="2800" spc="-1" dirty="0">
                <a:solidFill>
                  <a:srgbClr val="000000"/>
                </a:solidFill>
                <a:uFill>
                  <a:solidFill>
                    <a:srgbClr val="FFFFFF"/>
                  </a:solidFill>
                </a:uFill>
                <a:latin typeface="Calibri"/>
              </a:rPr>
              <a:t>The mains steps of a BC project are : defining the perimeter of the study, collect and process activity data, calculate GHG emissions and analyse results, identify actions to reduce emission in the short, medium and long term.</a:t>
            </a:r>
            <a:endParaRPr lang="en-GB" sz="2800" b="0" strike="noStrike" spc="-1" dirty="0">
              <a:solidFill>
                <a:srgbClr val="000000"/>
              </a:solidFill>
              <a:uFill>
                <a:solidFill>
                  <a:srgbClr val="FFFFFF"/>
                </a:solidFill>
              </a:uFill>
              <a:latin typeface="Calibri"/>
            </a:endParaRPr>
          </a:p>
        </p:txBody>
      </p:sp>
    </p:spTree>
    <p:extLst>
      <p:ext uri="{BB962C8B-B14F-4D97-AF65-F5344CB8AC3E}">
        <p14:creationId xmlns:p14="http://schemas.microsoft.com/office/powerpoint/2010/main" val="52708755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1894</TotalTime>
  <Words>733</Words>
  <Application>Microsoft Office PowerPoint</Application>
  <PresentationFormat>Grand écran</PresentationFormat>
  <Paragraphs>51</Paragraphs>
  <Slides>6</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Courier New</vt:lpstr>
      <vt:lpstr>Thème Office</vt:lpstr>
      <vt:lpstr>Clim’Foot Project </vt:lpstr>
      <vt:lpstr>How to communicate the Clim’ Foot BC approach ?</vt:lpstr>
      <vt:lpstr>How/What should you communicate after the assessment ?</vt:lpstr>
      <vt:lpstr>How to present our action plan ?</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Clim’Foot Project</dc:title>
  <dc:creator>François KORNMANN</dc:creator>
  <cp:lastModifiedBy>GRACIA Clémence</cp:lastModifiedBy>
  <cp:revision>19</cp:revision>
  <dcterms:created xsi:type="dcterms:W3CDTF">2017-05-15T13:31:03Z</dcterms:created>
  <dcterms:modified xsi:type="dcterms:W3CDTF">2018-03-09T13:12:47Z</dcterms:modified>
</cp:coreProperties>
</file>